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8" r:id="rId6"/>
    <p:sldId id="268" r:id="rId7"/>
    <p:sldId id="270" r:id="rId8"/>
    <p:sldId id="271" r:id="rId9"/>
    <p:sldId id="273" r:id="rId10"/>
    <p:sldId id="272" r:id="rId11"/>
    <p:sldId id="274" r:id="rId12"/>
    <p:sldId id="307" r:id="rId13"/>
    <p:sldId id="275" r:id="rId14"/>
    <p:sldId id="277" r:id="rId15"/>
    <p:sldId id="276" r:id="rId16"/>
    <p:sldId id="278" r:id="rId17"/>
    <p:sldId id="280" r:id="rId18"/>
    <p:sldId id="281" r:id="rId19"/>
    <p:sldId id="27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5" r:id="rId32"/>
    <p:sldId id="296" r:id="rId33"/>
    <p:sldId id="293" r:id="rId34"/>
    <p:sldId id="294" r:id="rId35"/>
    <p:sldId id="297" r:id="rId36"/>
    <p:sldId id="299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306" r:id="rId4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95E"/>
    <a:srgbClr val="A80000"/>
    <a:srgbClr val="660066"/>
    <a:srgbClr val="6600FF"/>
    <a:srgbClr val="FF9900"/>
    <a:srgbClr val="64A4CA"/>
    <a:srgbClr val="7F7F7F"/>
    <a:srgbClr val="404040"/>
    <a:srgbClr val="A6A6A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08" autoAdjust="0"/>
  </p:normalViewPr>
  <p:slideViewPr>
    <p:cSldViewPr snapToGrid="0" showGuides="1">
      <p:cViewPr>
        <p:scale>
          <a:sx n="70" d="100"/>
          <a:sy n="70" d="100"/>
        </p:scale>
        <p:origin x="738" y="162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1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972617719980132E-2"/>
          <c:y val="5.3183257819071468E-2"/>
          <c:w val="0.88303663456646264"/>
          <c:h val="0.9468167421809284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C19F7E-ED39-4CFE-B73D-9DBAFDD5106C}" type="datetime1">
              <a:rPr lang="pt-BR" smtClean="0"/>
              <a:t>04/02/2020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723B91B-56FA-44FF-A036-17B4166BAD1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C51D1BE-44A8-4405-9D8D-22ED746D1C96}" type="datetime1">
              <a:rPr lang="pt-BR" noProof="0" smtClean="0"/>
              <a:t>04/02/2020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48DEA9-6F4F-4540-9E5D-C6F39079AF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F48DEA9-6F4F-4540-9E5D-C6F39079AF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67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C80633-1B28-4F6D-AAB1-8C38929E6A31}" type="datetime1">
              <a:rPr lang="pt-BR" noProof="0" smtClean="0"/>
              <a:t>04/02/2020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997196"/>
          </a:xfrm>
        </p:spPr>
        <p:txBody>
          <a:bodyPr lIns="0" tIns="0" rIns="0" bIns="0" rtlCol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28625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=""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=""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=""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=""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=""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3">
            <a:extLst>
              <a:ext uri="{FF2B5EF4-FFF2-40B4-BE49-F238E27FC236}">
                <a16:creationId xmlns=""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 rtlCol="0"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0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4" name="Espaço Reservado para o Número do Slide 4">
            <a:extLst>
              <a:ext uri="{FF2B5EF4-FFF2-40B4-BE49-F238E27FC236}">
                <a16:creationId xmlns=""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225" y="589475"/>
            <a:ext cx="419100" cy="365125"/>
          </a:xfrm>
        </p:spPr>
        <p:txBody>
          <a:bodyPr rtlCol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grpSp>
        <p:nvGrpSpPr>
          <p:cNvPr id="15" name="Grupo 14">
            <a:extLst>
              <a:ext uri="{FF2B5EF4-FFF2-40B4-BE49-F238E27FC236}">
                <a16:creationId xmlns=""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=""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=""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=""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=""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0D35648-CFE6-439E-BBB2-3494DAD3D9C5}" type="datetime1">
              <a:rPr lang="pt-BR" noProof="0" smtClean="0"/>
              <a:t>04/02/2020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Seu Logotipo Aqui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FD50806-BABF-4915-9689-3B9956D1C7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 de texto 12">
            <a:extLst>
              <a:ext uri="{FF2B5EF4-FFF2-40B4-BE49-F238E27FC236}">
                <a16:creationId xmlns=""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2" y="3110456"/>
            <a:ext cx="33040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pt-BR" sz="3600" dirty="0">
                <a:solidFill>
                  <a:schemeClr val="bg1"/>
                </a:solidFill>
                <a:latin typeface="+mj-lt"/>
              </a:rPr>
              <a:t>PAINEL</a:t>
            </a:r>
          </a:p>
        </p:txBody>
      </p:sp>
      <p:sp>
        <p:nvSpPr>
          <p:cNvPr id="18" name="Forma Livre 29" descr="Isto é um ícone de um relógio.">
            <a:extLst>
              <a:ext uri="{FF2B5EF4-FFF2-40B4-BE49-F238E27FC236}">
                <a16:creationId xmlns="" xmlns:a16="http://schemas.microsoft.com/office/drawing/2014/main" id="{67C7320D-C0D5-4F16-AE9B-39B0CB6441BC}"/>
              </a:ext>
            </a:extLst>
          </p:cNvPr>
          <p:cNvSpPr>
            <a:spLocks noEditPoints="1"/>
          </p:cNvSpPr>
          <p:nvPr/>
        </p:nvSpPr>
        <p:spPr bwMode="auto">
          <a:xfrm>
            <a:off x="5819775" y="2655893"/>
            <a:ext cx="552450" cy="394256"/>
          </a:xfrm>
          <a:custGeom>
            <a:avLst/>
            <a:gdLst>
              <a:gd name="T0" fmla="*/ 0 w 96"/>
              <a:gd name="T1" fmla="*/ 48 h 68"/>
              <a:gd name="T2" fmla="*/ 2 w 96"/>
              <a:gd name="T3" fmla="*/ 68 h 68"/>
              <a:gd name="T4" fmla="*/ 96 w 96"/>
              <a:gd name="T5" fmla="*/ 66 h 68"/>
              <a:gd name="T6" fmla="*/ 48 w 96"/>
              <a:gd name="T7" fmla="*/ 0 h 68"/>
              <a:gd name="T8" fmla="*/ 61 w 96"/>
              <a:gd name="T9" fmla="*/ 12 h 68"/>
              <a:gd name="T10" fmla="*/ 64 w 96"/>
              <a:gd name="T11" fmla="*/ 14 h 68"/>
              <a:gd name="T12" fmla="*/ 59 w 96"/>
              <a:gd name="T13" fmla="*/ 22 h 68"/>
              <a:gd name="T14" fmla="*/ 58 w 96"/>
              <a:gd name="T15" fmla="*/ 19 h 68"/>
              <a:gd name="T16" fmla="*/ 48 w 96"/>
              <a:gd name="T17" fmla="*/ 8 h 68"/>
              <a:gd name="T18" fmla="*/ 50 w 96"/>
              <a:gd name="T19" fmla="*/ 18 h 68"/>
              <a:gd name="T20" fmla="*/ 46 w 96"/>
              <a:gd name="T21" fmla="*/ 18 h 68"/>
              <a:gd name="T22" fmla="*/ 18 w 96"/>
              <a:gd name="T23" fmla="*/ 52 h 68"/>
              <a:gd name="T24" fmla="*/ 8 w 96"/>
              <a:gd name="T25" fmla="*/ 50 h 68"/>
              <a:gd name="T26" fmla="*/ 18 w 96"/>
              <a:gd name="T27" fmla="*/ 48 h 68"/>
              <a:gd name="T28" fmla="*/ 18 w 96"/>
              <a:gd name="T29" fmla="*/ 52 h 68"/>
              <a:gd name="T30" fmla="*/ 20 w 96"/>
              <a:gd name="T31" fmla="*/ 38 h 68"/>
              <a:gd name="T32" fmla="*/ 12 w 96"/>
              <a:gd name="T33" fmla="*/ 35 h 68"/>
              <a:gd name="T34" fmla="*/ 14 w 96"/>
              <a:gd name="T35" fmla="*/ 31 h 68"/>
              <a:gd name="T36" fmla="*/ 22 w 96"/>
              <a:gd name="T37" fmla="*/ 37 h 68"/>
              <a:gd name="T38" fmla="*/ 27 w 96"/>
              <a:gd name="T39" fmla="*/ 29 h 68"/>
              <a:gd name="T40" fmla="*/ 20 w 96"/>
              <a:gd name="T41" fmla="*/ 22 h 68"/>
              <a:gd name="T42" fmla="*/ 23 w 96"/>
              <a:gd name="T43" fmla="*/ 20 h 68"/>
              <a:gd name="T44" fmla="*/ 28 w 96"/>
              <a:gd name="T45" fmla="*/ 28 h 68"/>
              <a:gd name="T46" fmla="*/ 37 w 96"/>
              <a:gd name="T47" fmla="*/ 22 h 68"/>
              <a:gd name="T48" fmla="*/ 32 w 96"/>
              <a:gd name="T49" fmla="*/ 14 h 68"/>
              <a:gd name="T50" fmla="*/ 35 w 96"/>
              <a:gd name="T51" fmla="*/ 12 h 68"/>
              <a:gd name="T52" fmla="*/ 37 w 96"/>
              <a:gd name="T53" fmla="*/ 22 h 68"/>
              <a:gd name="T54" fmla="*/ 48 w 96"/>
              <a:gd name="T55" fmla="*/ 56 h 68"/>
              <a:gd name="T56" fmla="*/ 48 w 96"/>
              <a:gd name="T57" fmla="*/ 40 h 68"/>
              <a:gd name="T58" fmla="*/ 71 w 96"/>
              <a:gd name="T59" fmla="*/ 22 h 68"/>
              <a:gd name="T60" fmla="*/ 73 w 96"/>
              <a:gd name="T61" fmla="*/ 25 h 68"/>
              <a:gd name="T62" fmla="*/ 56 w 96"/>
              <a:gd name="T63" fmla="*/ 48 h 68"/>
              <a:gd name="T64" fmla="*/ 75 w 96"/>
              <a:gd name="T65" fmla="*/ 35 h 68"/>
              <a:gd name="T66" fmla="*/ 85 w 96"/>
              <a:gd name="T67" fmla="*/ 33 h 68"/>
              <a:gd name="T68" fmla="*/ 76 w 96"/>
              <a:gd name="T69" fmla="*/ 38 h 68"/>
              <a:gd name="T70" fmla="*/ 74 w 96"/>
              <a:gd name="T71" fmla="*/ 37 h 68"/>
              <a:gd name="T72" fmla="*/ 86 w 96"/>
              <a:gd name="T73" fmla="*/ 52 h 68"/>
              <a:gd name="T74" fmla="*/ 76 w 96"/>
              <a:gd name="T75" fmla="*/ 50 h 68"/>
              <a:gd name="T76" fmla="*/ 78 w 96"/>
              <a:gd name="T77" fmla="*/ 48 h 68"/>
              <a:gd name="T78" fmla="*/ 88 w 96"/>
              <a:gd name="T79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6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48"/>
                  <a:pt x="96" y="48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58" y="19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1"/>
                  <a:pt x="62" y="10"/>
                  <a:pt x="63" y="11"/>
                </a:cubicBezTo>
                <a:cubicBezTo>
                  <a:pt x="64" y="11"/>
                  <a:pt x="65" y="12"/>
                  <a:pt x="64" y="14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22"/>
                  <a:pt x="60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8" y="22"/>
                  <a:pt x="57" y="20"/>
                  <a:pt x="58" y="19"/>
                </a:cubicBezTo>
                <a:close/>
                <a:moveTo>
                  <a:pt x="46" y="10"/>
                </a:moveTo>
                <a:cubicBezTo>
                  <a:pt x="46" y="9"/>
                  <a:pt x="47" y="8"/>
                  <a:pt x="48" y="8"/>
                </a:cubicBezTo>
                <a:cubicBezTo>
                  <a:pt x="49" y="8"/>
                  <a:pt x="50" y="9"/>
                  <a:pt x="50" y="10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9"/>
                  <a:pt x="49" y="20"/>
                  <a:pt x="48" y="20"/>
                </a:cubicBezTo>
                <a:cubicBezTo>
                  <a:pt x="47" y="20"/>
                  <a:pt x="46" y="19"/>
                  <a:pt x="46" y="18"/>
                </a:cubicBezTo>
                <a:lnTo>
                  <a:pt x="46" y="10"/>
                </a:lnTo>
                <a:close/>
                <a:moveTo>
                  <a:pt x="18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8" y="51"/>
                  <a:pt x="8" y="50"/>
                </a:cubicBezTo>
                <a:cubicBezTo>
                  <a:pt x="8" y="49"/>
                  <a:pt x="9" y="48"/>
                  <a:pt x="10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9" y="48"/>
                  <a:pt x="20" y="49"/>
                  <a:pt x="20" y="50"/>
                </a:cubicBezTo>
                <a:cubicBezTo>
                  <a:pt x="20" y="51"/>
                  <a:pt x="19" y="52"/>
                  <a:pt x="18" y="52"/>
                </a:cubicBezTo>
                <a:close/>
                <a:moveTo>
                  <a:pt x="22" y="37"/>
                </a:moveTo>
                <a:cubicBezTo>
                  <a:pt x="22" y="38"/>
                  <a:pt x="21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5"/>
                  <a:pt x="11" y="34"/>
                  <a:pt x="11" y="33"/>
                </a:cubicBezTo>
                <a:cubicBezTo>
                  <a:pt x="11" y="32"/>
                  <a:pt x="13" y="31"/>
                  <a:pt x="14" y="31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6"/>
                  <a:pt x="22" y="37"/>
                </a:cubicBezTo>
                <a:close/>
                <a:moveTo>
                  <a:pt x="28" y="28"/>
                </a:moveTo>
                <a:cubicBezTo>
                  <a:pt x="28" y="28"/>
                  <a:pt x="27" y="29"/>
                  <a:pt x="27" y="29"/>
                </a:cubicBezTo>
                <a:cubicBezTo>
                  <a:pt x="26" y="29"/>
                  <a:pt x="26" y="28"/>
                  <a:pt x="25" y="28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2"/>
                  <a:pt x="19" y="20"/>
                  <a:pt x="20" y="20"/>
                </a:cubicBezTo>
                <a:cubicBezTo>
                  <a:pt x="21" y="19"/>
                  <a:pt x="22" y="19"/>
                  <a:pt x="23" y="20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8" y="28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6" y="22"/>
                  <a:pt x="35" y="22"/>
                  <a:pt x="35" y="21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2"/>
                  <a:pt x="32" y="11"/>
                  <a:pt x="33" y="11"/>
                </a:cubicBezTo>
                <a:cubicBezTo>
                  <a:pt x="34" y="10"/>
                  <a:pt x="35" y="11"/>
                  <a:pt x="35" y="12"/>
                </a:cubicBezTo>
                <a:cubicBezTo>
                  <a:pt x="38" y="19"/>
                  <a:pt x="38" y="19"/>
                  <a:pt x="38" y="19"/>
                </a:cubicBezTo>
                <a:cubicBezTo>
                  <a:pt x="39" y="20"/>
                  <a:pt x="38" y="22"/>
                  <a:pt x="37" y="22"/>
                </a:cubicBezTo>
                <a:close/>
                <a:moveTo>
                  <a:pt x="56" y="48"/>
                </a:moveTo>
                <a:cubicBezTo>
                  <a:pt x="56" y="52"/>
                  <a:pt x="52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3"/>
                  <a:pt x="44" y="40"/>
                  <a:pt x="48" y="40"/>
                </a:cubicBezTo>
                <a:cubicBezTo>
                  <a:pt x="49" y="40"/>
                  <a:pt x="51" y="40"/>
                  <a:pt x="52" y="41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22"/>
                  <a:pt x="73" y="22"/>
                  <a:pt x="73" y="22"/>
                </a:cubicBezTo>
                <a:cubicBezTo>
                  <a:pt x="74" y="23"/>
                  <a:pt x="74" y="24"/>
                  <a:pt x="73" y="25"/>
                </a:cubicBezTo>
                <a:cubicBezTo>
                  <a:pt x="55" y="44"/>
                  <a:pt x="55" y="44"/>
                  <a:pt x="55" y="44"/>
                </a:cubicBezTo>
                <a:cubicBezTo>
                  <a:pt x="56" y="45"/>
                  <a:pt x="56" y="46"/>
                  <a:pt x="56" y="48"/>
                </a:cubicBezTo>
                <a:close/>
                <a:moveTo>
                  <a:pt x="74" y="37"/>
                </a:moveTo>
                <a:cubicBezTo>
                  <a:pt x="73" y="36"/>
                  <a:pt x="74" y="35"/>
                  <a:pt x="75" y="35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31"/>
                  <a:pt x="85" y="32"/>
                  <a:pt x="85" y="33"/>
                </a:cubicBezTo>
                <a:cubicBezTo>
                  <a:pt x="85" y="34"/>
                  <a:pt x="85" y="35"/>
                  <a:pt x="84" y="35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4" y="38"/>
                  <a:pt x="74" y="37"/>
                </a:cubicBezTo>
                <a:close/>
                <a:moveTo>
                  <a:pt x="86" y="52"/>
                </a:moveTo>
                <a:cubicBezTo>
                  <a:pt x="86" y="52"/>
                  <a:pt x="86" y="52"/>
                  <a:pt x="86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1"/>
                  <a:pt x="76" y="50"/>
                </a:cubicBezTo>
                <a:cubicBezTo>
                  <a:pt x="76" y="49"/>
                  <a:pt x="77" y="48"/>
                  <a:pt x="78" y="48"/>
                </a:cubicBezTo>
                <a:cubicBezTo>
                  <a:pt x="78" y="48"/>
                  <a:pt x="78" y="48"/>
                  <a:pt x="7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7" y="48"/>
                  <a:pt x="88" y="49"/>
                  <a:pt x="88" y="50"/>
                </a:cubicBezTo>
                <a:cubicBezTo>
                  <a:pt x="88" y="51"/>
                  <a:pt x="87" y="52"/>
                  <a:pt x="86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dirty="0"/>
          </a:p>
        </p:txBody>
      </p:sp>
      <p:sp>
        <p:nvSpPr>
          <p:cNvPr id="19" name="Caixa de texto 18">
            <a:extLst>
              <a:ext uri="{FF2B5EF4-FFF2-40B4-BE49-F238E27FC236}">
                <a16:creationId xmlns="" xmlns:a16="http://schemas.microsoft.com/office/drawing/2014/main" id="{3BCC445D-99BF-4BD6-A87A-9AB46C82F7C1}"/>
              </a:ext>
            </a:extLst>
          </p:cNvPr>
          <p:cNvSpPr txBox="1"/>
          <p:nvPr/>
        </p:nvSpPr>
        <p:spPr>
          <a:xfrm>
            <a:off x="3524250" y="3679109"/>
            <a:ext cx="5143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0"/>
            <a:r>
              <a:rPr lang="pt-BR" sz="1600" dirty="0">
                <a:solidFill>
                  <a:schemeClr val="bg1"/>
                </a:solidFill>
              </a:rPr>
              <a:t>- Apresentação do PowerPoint -</a:t>
            </a:r>
          </a:p>
        </p:txBody>
      </p:sp>
      <p:sp>
        <p:nvSpPr>
          <p:cNvPr id="25" name="Forma livre: Forma 24" hidden="1">
            <a:extLst>
              <a:ext uri="{FF2B5EF4-FFF2-40B4-BE49-F238E27FC236}">
                <a16:creationId xmlns="" xmlns:a16="http://schemas.microsoft.com/office/drawing/2014/main" id="{01FF3AA5-65B8-4250-9FA5-E730BA5D93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6" y="-17649"/>
            <a:ext cx="9709178" cy="267354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80295" y="3285740"/>
            <a:ext cx="10830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  <a:ea typeface="Adobe Fan Heiti Std B" panose="020B0700000000000000" pitchFamily="34" charset="-128"/>
              </a:rPr>
              <a:t>PROJETO </a:t>
            </a:r>
            <a:r>
              <a:rPr lang="pt-BR" sz="4000" b="1" dirty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  <a:ea typeface="Adobe Fan Heiti Std B" panose="020B0700000000000000" pitchFamily="34" charset="-128"/>
              </a:rPr>
              <a:t>DE HARDWARE DE BAIXO CUSTO PARA MAPEAMENTO DE PRESSÃO DA PISADA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20174" y="5761360"/>
            <a:ext cx="330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RECIFE</a:t>
            </a:r>
          </a:p>
          <a:p>
            <a:r>
              <a:rPr lang="pt-B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FEVEREIRO, 2020</a:t>
            </a:r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163758" y="5576693"/>
            <a:ext cx="6833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DANIELA AMORIM DE SÁ</a:t>
            </a:r>
          </a:p>
          <a:p>
            <a:pPr algn="r"/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r"/>
            <a:r>
              <a:rPr lang="pt-B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ORIENTADOR: PROFESSOR HERMANO CABRAL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532433" y="2899409"/>
            <a:ext cx="567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  <a:ea typeface="Adobe Fan Heiti Std B" panose="020B0700000000000000" pitchFamily="34" charset="-128"/>
              </a:rPr>
              <a:t>TRABALHO DE CONCLUSÃO DE CURSO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10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57531" y="294763"/>
            <a:ext cx="691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</a:t>
            </a:r>
          </a:p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TEÓRICA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1248870"/>
            <a:ext cx="8548190" cy="504483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32012" y="-10689"/>
            <a:ext cx="978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CICLO DA MARCHA: </a:t>
            </a:r>
          </a:p>
          <a:p>
            <a:r>
              <a:rPr lang="pt-BR" sz="3600" dirty="0" smtClean="0"/>
              <a:t>ANDAR É UMA DAS NOSSAS PRINCIPAIS HABILIDADES</a:t>
            </a:r>
            <a:endParaRPr lang="pt-BR" sz="3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8684668" y="2063126"/>
            <a:ext cx="34471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que as circunstâncias da marcha se deem de forma benéfica, aspectos como postura durante o andar, ação muscular dos membros e tensões aplicadas devem ser analisadas </a:t>
            </a:r>
            <a:r>
              <a:rPr lang="pt-BR" sz="2400" dirty="0" smtClean="0"/>
              <a:t>para uma </a:t>
            </a:r>
            <a:r>
              <a:rPr lang="pt-BR" sz="2400" dirty="0"/>
              <a:t>melhora na qualidade de vida das </a:t>
            </a:r>
            <a:r>
              <a:rPr lang="pt-BR" sz="2400" dirty="0" smtClean="0"/>
              <a:t>pessoas.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37109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11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57531" y="294763"/>
            <a:ext cx="691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</a:t>
            </a:r>
          </a:p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TEÓRICA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39758"/>
            <a:ext cx="459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PRESSÃO PLANTAR</a:t>
            </a:r>
            <a:endParaRPr lang="pt-BR" sz="4400" dirty="0"/>
          </a:p>
        </p:txBody>
      </p:sp>
      <p:sp>
        <p:nvSpPr>
          <p:cNvPr id="3" name="Retângulo 2"/>
          <p:cNvSpPr/>
          <p:nvPr/>
        </p:nvSpPr>
        <p:spPr>
          <a:xfrm>
            <a:off x="341193" y="1099117"/>
            <a:ext cx="101539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A MOVIMENTAÇÃO HUMANA CONSISTE NO CONTATO DOS PÉS COM O SOLO E A REAÇÃO DESSA ATIVIDADE OCASIONA PRESSÕES NUMA CERTA DISPOSIÇÃO NA REGIÃO PLANTAR. </a:t>
            </a:r>
          </a:p>
          <a:p>
            <a:pPr algn="ctr"/>
            <a:endParaRPr lang="pt-BR" sz="2400" dirty="0" smtClean="0"/>
          </a:p>
          <a:p>
            <a:pPr algn="ctr"/>
            <a:endParaRPr lang="pt-BR" sz="2400" dirty="0" smtClean="0"/>
          </a:p>
          <a:p>
            <a:pPr algn="ctr"/>
            <a:r>
              <a:rPr lang="pt-BR" sz="2400" dirty="0" smtClean="0"/>
              <a:t>ESSE EFEITO É CHAMADO DE PRESSÃO PLANTAR E NORMALMENTE NÃO SE DÁ DE MODO UNIFORME, SEJA PELA INDIVIDUALIDADE DA PESSOA, DO CALÇADO QUE ELA VESTE, DO RITMO VARIÁVEL IMPOSTO NO MOVIMENTO OU PELAS PARTICULARIDADES DO TERRENO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75" y="3776773"/>
            <a:ext cx="6057900" cy="299085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887104" y="4244111"/>
            <a:ext cx="48667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/>
              <a:t>A PRESSÃO PLANTAR CARACTERIZA COMO AS FORÇAS SÃO DISTRIBUÍDAS SOBRE O PÉ E TRAZ INFORMAÇÕES DA ESTRUTURA E POSTURA DO INDIVÍDUO.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19661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12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57531" y="294763"/>
            <a:ext cx="691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</a:t>
            </a:r>
          </a:p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TEÓRICA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2375"/>
            <a:ext cx="36599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/>
              <a:t>PRESSÃO PLANTAR</a:t>
            </a:r>
            <a:endParaRPr lang="pt-BR" sz="4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816"/>
            <a:ext cx="6022370" cy="575181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209731" y="2854362"/>
            <a:ext cx="4681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DISTRIBUIÇÃO TRIDIMENSIONAL DA PRESSÃO PLANTAR DE UM INDIVÍDUO NA VELOCIDADE DE 4 M/S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09492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13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31391" y="69681"/>
            <a:ext cx="726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1104621"/>
            <a:ext cx="1167516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OS DISPOSITIVOS QUE MEDEM A PRESSÃO PLANTAR CONSISTEM EM UM CONJUNTO DE TRANSDUTORES DE FORÇA COM UMA PEQUENA ÁREA DE CONTATO SOBRE A QUAL A PRESSÃO MÉDIA PARA ESSA ÁREA É CALCULADA </a:t>
            </a:r>
          </a:p>
          <a:p>
            <a:pPr algn="ctr"/>
            <a:endParaRPr lang="pt-BR" sz="2400" dirty="0" smtClean="0"/>
          </a:p>
          <a:p>
            <a:pPr algn="ctr"/>
            <a:r>
              <a:rPr lang="pt-BR" sz="2400" dirty="0" smtClean="0">
                <a:solidFill>
                  <a:srgbClr val="002060"/>
                </a:solidFill>
              </a:rPr>
              <a:t>PRESSÃO = FORÇA /ÁREA</a:t>
            </a:r>
          </a:p>
          <a:p>
            <a:endParaRPr lang="pt-BR" dirty="0" smtClean="0"/>
          </a:p>
          <a:p>
            <a:endParaRPr lang="pt-BR" dirty="0" smtClean="0"/>
          </a:p>
          <a:p>
            <a:pPr algn="ctr"/>
            <a:r>
              <a:rPr lang="pt-BR" sz="2400" dirty="0" smtClean="0"/>
              <a:t>A REGIÃO PLANTAR PODE SER ENTÃO DIVIDIDA EM SUBÁREAS E SENSORES INDIVIDUAIS SE RESPONSABILIZAM POR MEDIR AS PRESSÕES CORRESPONDENTES, CONFIGURANDO ASSIM UMA DISTRIBUIÇÃO. </a:t>
            </a:r>
          </a:p>
          <a:p>
            <a:pPr algn="ctr"/>
            <a:endParaRPr lang="pt-BR" sz="2400" dirty="0" smtClean="0"/>
          </a:p>
          <a:p>
            <a:pPr algn="ctr"/>
            <a:r>
              <a:rPr lang="pt-BR" sz="2400" dirty="0" smtClean="0"/>
              <a:t>A AVALIAÇÃO DA PRESSÃO PLANTAR PODE SER FEITA DE FORMA ESTÁTICA OU DINÂMICA</a:t>
            </a:r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0" y="21189"/>
            <a:ext cx="85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TÉCNICAS DE MEDIÇÃO DA PRESSÃO PLANTAR</a:t>
            </a:r>
          </a:p>
        </p:txBody>
      </p:sp>
      <p:sp>
        <p:nvSpPr>
          <p:cNvPr id="7" name="Seta para a direita 6"/>
          <p:cNvSpPr/>
          <p:nvPr/>
        </p:nvSpPr>
        <p:spPr>
          <a:xfrm rot="5400000">
            <a:off x="7713151" y="4683700"/>
            <a:ext cx="1037230" cy="108104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5400000">
            <a:off x="9164589" y="4683700"/>
            <a:ext cx="1037230" cy="10810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7596595" y="5961201"/>
            <a:ext cx="228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PLATAFORMA</a:t>
            </a:r>
            <a:endParaRPr lang="pt-BR" sz="20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965261" y="5961201"/>
            <a:ext cx="169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SISTEMA IN-SHOE</a:t>
            </a:r>
            <a:endParaRPr lang="pt-BR" sz="2000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4709374"/>
            <a:ext cx="42195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6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14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31391" y="69681"/>
            <a:ext cx="726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21189"/>
            <a:ext cx="85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TÉCNICAS DE MEDIÇÃO DA PRESSÃO PLANTAR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1069" y="1336295"/>
            <a:ext cx="64144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CE295E"/>
                </a:solidFill>
              </a:rPr>
              <a:t>PLATAFORMA</a:t>
            </a:r>
          </a:p>
          <a:p>
            <a:endParaRPr lang="pt-BR" dirty="0" smtClean="0"/>
          </a:p>
          <a:p>
            <a:r>
              <a:rPr lang="pt-BR" sz="2400" dirty="0" smtClean="0"/>
              <a:t>CAMINHO DESIGNADO COM SENSORES DE PRESSÃO EMBUTIDOS</a:t>
            </a:r>
          </a:p>
          <a:p>
            <a:r>
              <a:rPr lang="pt-BR" sz="2400" dirty="0" smtClean="0"/>
              <a:t>RESULTADOS MAIS PRECISOS</a:t>
            </a:r>
          </a:p>
          <a:p>
            <a:r>
              <a:rPr lang="pt-BR" sz="2400" dirty="0" smtClean="0"/>
              <a:t>LIMITAÇÃO AO AMBIENTE CONTROLADO DE LABORATÓRIO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sz="3200" b="1" dirty="0" smtClean="0">
                <a:solidFill>
                  <a:srgbClr val="CE295E"/>
                </a:solidFill>
              </a:rPr>
              <a:t>SISTEMA IN-SHOE</a:t>
            </a:r>
          </a:p>
          <a:p>
            <a:endParaRPr lang="pt-BR" dirty="0"/>
          </a:p>
          <a:p>
            <a:r>
              <a:rPr lang="pt-BR" sz="2400" dirty="0" smtClean="0"/>
              <a:t>SENSORES DENTRO DA BASE DO CALÇADO OU NA PALMILHA</a:t>
            </a:r>
          </a:p>
          <a:p>
            <a:r>
              <a:rPr lang="pt-BR" sz="2400" dirty="0" smtClean="0"/>
              <a:t>MENOR PRECISÃO</a:t>
            </a:r>
          </a:p>
          <a:p>
            <a:r>
              <a:rPr lang="pt-BR" sz="2400" dirty="0" smtClean="0"/>
              <a:t>PORTABILIDADE DO SISTEMA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6657338" y="954158"/>
            <a:ext cx="5017827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smtClean="0">
                <a:solidFill>
                  <a:srgbClr val="00B050"/>
                </a:solidFill>
              </a:rPr>
              <a:t>SISTEMA PEDAR (NOVEL, ALEMANHA)</a:t>
            </a:r>
          </a:p>
          <a:p>
            <a:endParaRPr lang="pt-BR" dirty="0" smtClean="0"/>
          </a:p>
          <a:p>
            <a:r>
              <a:rPr lang="pt-BR" sz="2400" dirty="0" smtClean="0"/>
              <a:t>COMUNICAÇÃO PERSONALIZÁVEL (USB, BLUETOOTH, FIBRA ÓTICA OU DADOS EM CARTÃO DE MEMÓRIA)</a:t>
            </a:r>
          </a:p>
          <a:p>
            <a:r>
              <a:rPr lang="pt-BR" sz="2400" dirty="0" smtClean="0"/>
              <a:t>DIFERENTES NÍVEIS DE SOFTWARE DE MEDIDA DE ACORDO COM A APLICAÇÃO</a:t>
            </a:r>
          </a:p>
          <a:p>
            <a:r>
              <a:rPr lang="pt-BR" sz="2400" dirty="0" smtClean="0"/>
              <a:t>FEITO POR ENCOMENDA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16" y="3971925"/>
            <a:ext cx="4324350" cy="28860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6482687" y="771817"/>
            <a:ext cx="45719" cy="5956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320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15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31391" y="69681"/>
            <a:ext cx="726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21189"/>
            <a:ext cx="850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TÉCNICAS DE MEDIÇÃO DA PRESSÃO PLANTAR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13" y="589476"/>
            <a:ext cx="6422908" cy="63708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9529" y="1130918"/>
            <a:ext cx="46677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EXIBIÇÃO DE DADOS DA PALMILHA PEDAR: DISTRIBUIÇÃO TRIDIMENSIONAL</a:t>
            </a:r>
          </a:p>
          <a:p>
            <a:endParaRPr lang="pt-BR" sz="3200" dirty="0" smtClean="0"/>
          </a:p>
          <a:p>
            <a:pPr marL="342900" indent="-342900">
              <a:buAutoNum type="alphaLcParenBoth"/>
            </a:pPr>
            <a:r>
              <a:rPr lang="pt-BR" sz="2800" dirty="0" smtClean="0"/>
              <a:t>DOS PICOS DE PRESSÃO</a:t>
            </a:r>
          </a:p>
          <a:p>
            <a:pPr marL="342900" indent="-342900">
              <a:buAutoNum type="alphaLcParenBoth"/>
            </a:pPr>
            <a:endParaRPr lang="pt-BR" sz="2800" dirty="0" smtClean="0"/>
          </a:p>
          <a:p>
            <a:pPr marL="342900" indent="-342900">
              <a:buAutoNum type="alphaLcParenBoth"/>
            </a:pPr>
            <a:r>
              <a:rPr lang="pt-BR" sz="2800" dirty="0" smtClean="0"/>
              <a:t>DISTRIBUIÇÃO DA PRESSÃO EM UMA AMOSTRA DE TEMPO</a:t>
            </a:r>
          </a:p>
          <a:p>
            <a:pPr marL="342900" indent="-342900">
              <a:buAutoNum type="alphaLcParenBoth"/>
            </a:pPr>
            <a:endParaRPr lang="pt-BR" sz="2800" dirty="0" smtClean="0"/>
          </a:p>
          <a:p>
            <a:pPr marL="342900" indent="-342900">
              <a:buAutoNum type="alphaLcParenBoth"/>
            </a:pPr>
            <a:r>
              <a:rPr lang="pt-BR" sz="2800" dirty="0" smtClean="0"/>
              <a:t>CAMINHO DOS CENTROS DE PRESSÃO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8491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16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48541"/>
            <a:ext cx="5172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RUNVI: </a:t>
            </a:r>
            <a:r>
              <a:rPr lang="pt-BR" sz="2000" dirty="0" smtClean="0"/>
              <a:t>Protótipo </a:t>
            </a:r>
            <a:r>
              <a:rPr lang="pt-BR" sz="2000" dirty="0"/>
              <a:t>em Berlim desde 2015 e autointitulada como um “treinador digital”, é um dispositivo </a:t>
            </a:r>
            <a:r>
              <a:rPr lang="pt-BR" sz="2000" dirty="0" err="1"/>
              <a:t>wearable</a:t>
            </a:r>
            <a:r>
              <a:rPr lang="pt-BR" sz="2000" dirty="0"/>
              <a:t> e conta com um aplicativo em IOS para monitorar a pressão plantar e vários parâmetros relacionados. Ela possui 30 sensores de pressão, 2 acelerômetros e um medidor de energia que envia feedback da corrida.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698"/>
            <a:ext cx="5062893" cy="49883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0" y="1746913"/>
            <a:ext cx="5102183" cy="511108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274366" y="44748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/>
              <a:t>-MOTICON: A</a:t>
            </a:r>
            <a:r>
              <a:rPr lang="pt-BR" sz="2000" dirty="0" smtClean="0"/>
              <a:t>nalisa </a:t>
            </a:r>
            <a:r>
              <a:rPr lang="pt-BR" sz="2000" dirty="0"/>
              <a:t>a marcha e movimento, </a:t>
            </a:r>
            <a:r>
              <a:rPr lang="pt-BR" sz="2000" dirty="0" smtClean="0"/>
              <a:t>voltada para pesquisa </a:t>
            </a:r>
            <a:r>
              <a:rPr lang="pt-BR" sz="2000" dirty="0"/>
              <a:t>clínica e esporte. O dispositivo é sem fio e os dados podem ser analisados via software ou aplicativo próprio, medindo pressão, forças, equilíbrio, temperatura e padrões de movimento no pé humano</a:t>
            </a:r>
          </a:p>
        </p:txBody>
      </p:sp>
    </p:spTree>
    <p:extLst>
      <p:ext uri="{BB962C8B-B14F-4D97-AF65-F5344CB8AC3E}">
        <p14:creationId xmlns:p14="http://schemas.microsoft.com/office/powerpoint/2010/main" val="690527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17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17"/>
            <a:ext cx="7024278" cy="465507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127838" y="1301184"/>
            <a:ext cx="500701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 smtClean="0"/>
              <a:t>ANALISA HÁBITOS DIÁRIOS E DADOS DO USUÁRIO COMO POSTURA E NÍVEL DE CANSAÇO</a:t>
            </a:r>
          </a:p>
          <a:p>
            <a:endParaRPr lang="pt-BR" sz="2200" dirty="0" smtClean="0"/>
          </a:p>
          <a:p>
            <a:r>
              <a:rPr lang="pt-BR" sz="2200" dirty="0" smtClean="0"/>
              <a:t>TRAZ RECURSOS COMO DETECÇÃO DE TREMORES PRÓXIMOS DA ÁREA ONDE O USUÁRIO SE ENCONTRA OU NOTIFICA CASO ELE TENHA SOFRIDO UMA QUEDA, ENVIANDO UM ALERTA PARA O SUPERVISOR</a:t>
            </a:r>
          </a:p>
          <a:p>
            <a:endParaRPr lang="pt-BR" sz="2200" dirty="0" smtClean="0"/>
          </a:p>
          <a:p>
            <a:endParaRPr lang="pt-BR" sz="2200" dirty="0" smtClean="0"/>
          </a:p>
          <a:p>
            <a:r>
              <a:rPr lang="pt-BR" sz="2200" dirty="0" smtClean="0"/>
              <a:t>AVALIA O NÍVEL DE FADIGA E A POSTURA, QUE PODEM SER LIDOS ATRAVÉS DA DISTRIBUIÇÃO DE PESO DO INDIVÍDUO AO LONGO DAS ATIVIDADES, PERMITINDO A CORREÇÃO DA MARCHA E DA POSTURA</a:t>
            </a:r>
            <a:endParaRPr lang="pt-BR" sz="2200" dirty="0"/>
          </a:p>
        </p:txBody>
      </p:sp>
      <p:sp>
        <p:nvSpPr>
          <p:cNvPr id="7" name="Retângulo 6"/>
          <p:cNvSpPr/>
          <p:nvPr/>
        </p:nvSpPr>
        <p:spPr>
          <a:xfrm>
            <a:off x="0" y="266310"/>
            <a:ext cx="73933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-SAFETY(</a:t>
            </a:r>
            <a:r>
              <a:rPr lang="pt-BR" sz="2800" dirty="0" err="1"/>
              <a:t>Zhor</a:t>
            </a:r>
            <a:r>
              <a:rPr lang="pt-BR" sz="2800" dirty="0"/>
              <a:t> Tech</a:t>
            </a:r>
            <a:r>
              <a:rPr lang="pt-BR" sz="2800" dirty="0" smtClean="0"/>
              <a:t>)</a:t>
            </a:r>
            <a:r>
              <a:rPr lang="pt-BR" sz="2800" dirty="0"/>
              <a:t> </a:t>
            </a:r>
            <a:r>
              <a:rPr lang="pt-BR" sz="2800" dirty="0" smtClean="0"/>
              <a:t>: Integrada </a:t>
            </a:r>
            <a:r>
              <a:rPr lang="pt-BR" sz="2800" dirty="0"/>
              <a:t>ao smartphone com aplicativo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77046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18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78154"/>
            <a:ext cx="4823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APLICAÇÕES DA MEDIDA DE PRESSÃO PLANTAR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0" y="954158"/>
            <a:ext cx="5019675" cy="37052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4659383"/>
            <a:ext cx="48237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/>
              <a:t>(A) DISTRIBUIÇÃO DA PRESSÃO PLANTAR DE UM INDIVÍDUO CORRENDO DESCALÇO; </a:t>
            </a:r>
          </a:p>
          <a:p>
            <a:r>
              <a:rPr lang="pt-BR" sz="2400" dirty="0" smtClean="0"/>
              <a:t>(B) REDUÇÃO EM CERCA DE 50% DA PRESSÃO QUANDO ELE CORRE CALÇADO</a:t>
            </a:r>
            <a:endParaRPr lang="pt-BR" sz="24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77" y="1025440"/>
            <a:ext cx="3471490" cy="356266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7075910" y="4588100"/>
            <a:ext cx="24945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 smtClean="0"/>
              <a:t>TIPOS DE PÉS:</a:t>
            </a:r>
          </a:p>
          <a:p>
            <a:pPr algn="ctr"/>
            <a:r>
              <a:rPr lang="pt-BR" sz="2400" dirty="0" smtClean="0"/>
              <a:t> NORMAL, PLANO, CAVO</a:t>
            </a:r>
            <a:endParaRPr lang="pt-BR" sz="24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52" y="991496"/>
            <a:ext cx="11724699" cy="2760329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69990" y="3785769"/>
            <a:ext cx="10705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 smtClean="0"/>
              <a:t>TIPOS BÁSICOS DE PISADA E DISTRIBUIÇÃO DE PRESSÃO EM CADA CASO</a:t>
            </a:r>
            <a:endParaRPr lang="pt-BR" sz="36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458" y="4588100"/>
            <a:ext cx="3426632" cy="181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63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19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78154"/>
            <a:ext cx="4823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APLICAÇÕES DA MEDIDA DE PRESSÃO PLANTAR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881" y="3143072"/>
            <a:ext cx="38667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/>
              <a:t>Áreas </a:t>
            </a:r>
            <a:r>
              <a:rPr lang="pt-BR" sz="2800" dirty="0"/>
              <a:t>de risco para úlceras em pés diabéticos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645" y="954158"/>
            <a:ext cx="7071317" cy="53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0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>
            <a:extLst>
              <a:ext uri="{FF2B5EF4-FFF2-40B4-BE49-F238E27FC236}">
                <a16:creationId xmlns="" xmlns:a16="http://schemas.microsoft.com/office/drawing/2014/main" id="{5517C826-C471-4169-9892-EEBF4B4D86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="" xmlns:a16="http://schemas.microsoft.com/office/drawing/2014/main" id="{116FB6B7-1CB4-4813-99A3-137C82BE1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910008" y="4253658"/>
            <a:ext cx="7088124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ESTUDO DE VIABILIDADE ECONÔMICA VISANDO UM BAIXO CUSTO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="" xmlns:a16="http://schemas.microsoft.com/office/drawing/2014/main" id="{C50DE9D8-FD82-4684-9ED8-826B4EC01B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208061" y="2408838"/>
            <a:ext cx="6790071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35" y="139291"/>
            <a:ext cx="10515600" cy="747897"/>
          </a:xfrm>
        </p:spPr>
        <p:txBody>
          <a:bodyPr rtlCol="0"/>
          <a:lstStyle/>
          <a:p>
            <a:r>
              <a:rPr lang="pt-BR" sz="5400" b="1" dirty="0">
                <a:solidFill>
                  <a:srgbClr val="CE295E"/>
                </a:solidFill>
                <a:latin typeface="Bahnschrift SemiCondensed" panose="020B0502040204020203" pitchFamily="34" charset="0"/>
              </a:rPr>
              <a:t>APRESENTAÇÃO</a:t>
            </a:r>
            <a:endParaRPr lang="pt-BR" sz="5400" b="1" dirty="0">
              <a:latin typeface="Bahnschrift SemiCondensed" panose="020B0502040204020203" pitchFamily="34" charset="0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smtClean="0"/>
              <a:pPr rtl="0"/>
              <a:t>2</a:t>
            </a:fld>
            <a:endParaRPr lang="pt-BR" dirty="0"/>
          </a:p>
        </p:txBody>
      </p:sp>
      <p:graphicFrame>
        <p:nvGraphicFramePr>
          <p:cNvPr id="23" name="Gráfico 22" descr="Isto é um gráfico. ">
            <a:extLst>
              <a:ext uri="{FF2B5EF4-FFF2-40B4-BE49-F238E27FC236}">
                <a16:creationId xmlns="" xmlns:a16="http://schemas.microsoft.com/office/drawing/2014/main" id="{906FB1C6-A882-4BAA-8733-7662E3996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757837"/>
              </p:ext>
            </p:extLst>
          </p:nvPr>
        </p:nvGraphicFramePr>
        <p:xfrm>
          <a:off x="-302596" y="865562"/>
          <a:ext cx="5789332" cy="5535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Oval 24">
            <a:extLst>
              <a:ext uri="{FF2B5EF4-FFF2-40B4-BE49-F238E27FC236}">
                <a16:creationId xmlns="" xmlns:a16="http://schemas.microsoft.com/office/drawing/2014/main" id="{A35CE616-64EE-4786-BC53-A3398F142D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80090" y="1378040"/>
            <a:ext cx="4795072" cy="4741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="" xmlns:a16="http://schemas.microsoft.com/office/drawing/2014/main" id="{58D74CDE-9215-466C-A65F-88C6021F08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Retângulo 53">
            <a:extLst>
              <a:ext uri="{FF2B5EF4-FFF2-40B4-BE49-F238E27FC236}">
                <a16:creationId xmlns="" xmlns:a16="http://schemas.microsoft.com/office/drawing/2014/main" id="{18217AA4-5B01-4C74-81C0-F0B9128B68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5" name="Retângulo 54">
            <a:extLst>
              <a:ext uri="{FF2B5EF4-FFF2-40B4-BE49-F238E27FC236}">
                <a16:creationId xmlns="" xmlns:a16="http://schemas.microsoft.com/office/drawing/2014/main" id="{7B630BF0-C64E-4E93-A9CA-5E2A05DEE2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772875" y="3421310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1" name="Caixa de texto 47">
            <a:extLst>
              <a:ext uri="{FF2B5EF4-FFF2-40B4-BE49-F238E27FC236}">
                <a16:creationId xmlns=""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749592" y="2563750"/>
            <a:ext cx="7215886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COMPONENTES E CIRCUITOS NECESSÁRIOS</a:t>
            </a:r>
          </a:p>
          <a:p>
            <a:pPr rtl="0"/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837695" y="4221791"/>
            <a:ext cx="6069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ESTUDO DE VIABILIDADE ECONÔMICA VISANDO UM BAIXO CUSTO</a:t>
            </a:r>
          </a:p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790823" y="2183406"/>
            <a:ext cx="35384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Bahnschrift" panose="020B0502040204020203" pitchFamily="34" charset="0"/>
              </a:rPr>
              <a:t>DESENVOLVIMENTO DE UM SISTEMA DE HARDWARE PARA MEDIR A PRESSÃO PLANTAR DE FORMA DINÂMICA DURANTE O MOVIMENTO DE UMA PESSOA</a:t>
            </a:r>
          </a:p>
        </p:txBody>
      </p:sp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20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78154"/>
            <a:ext cx="4164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smtClean="0"/>
              <a:t>TEORIA DE HARDWARE</a:t>
            </a:r>
            <a:endParaRPr lang="pt-BR" sz="4400" dirty="0"/>
          </a:p>
        </p:txBody>
      </p:sp>
      <p:sp>
        <p:nvSpPr>
          <p:cNvPr id="5" name="Retângulo 4"/>
          <p:cNvSpPr/>
          <p:nvPr/>
        </p:nvSpPr>
        <p:spPr>
          <a:xfrm>
            <a:off x="0" y="954157"/>
            <a:ext cx="43399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 HARDWARE DO SISTEMA POSSUI TRÊS MÓDULOS:</a:t>
            </a:r>
          </a:p>
          <a:p>
            <a:endParaRPr lang="pt-BR" sz="2400" dirty="0" smtClean="0"/>
          </a:p>
          <a:p>
            <a:r>
              <a:rPr lang="pt-BR" sz="2400" dirty="0" smtClean="0"/>
              <a:t>SENSORES ANALÓGICOS PARA MEDIÇÃO DINÂMICA DA PRESSÃO PLANTAR</a:t>
            </a:r>
          </a:p>
          <a:p>
            <a:endParaRPr lang="pt-BR" sz="2400" dirty="0" smtClean="0"/>
          </a:p>
          <a:p>
            <a:r>
              <a:rPr lang="pt-BR" sz="2400" dirty="0" smtClean="0"/>
              <a:t>CONDICIONAMENTO DO SINAL PARA QUE ELES SEJAM ENVIADOS ADEQUADAMENTE</a:t>
            </a:r>
          </a:p>
          <a:p>
            <a:endParaRPr lang="pt-BR" sz="2400" dirty="0" smtClean="0"/>
          </a:p>
          <a:p>
            <a:r>
              <a:rPr lang="pt-BR" sz="2400" dirty="0" smtClean="0"/>
              <a:t>MICROCONTROLADOR ENCARREGADO DE REALIZAR A CONVERSÃO DOS DADOS ANALÓGICOS PARA DIGITAIS E TRANSMITIR AS INFORMAÇÕES OBTIDAS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4981433" y="127811"/>
            <a:ext cx="3020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00B050"/>
                </a:solidFill>
              </a:rPr>
              <a:t>SENSORES E TRANSDUTORES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4626591" y="78154"/>
            <a:ext cx="68239" cy="67798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1297971"/>
            <a:ext cx="6911331" cy="51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15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21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78154"/>
            <a:ext cx="4164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smtClean="0"/>
              <a:t>TEORIA DE HARDWARE</a:t>
            </a:r>
            <a:endParaRPr lang="pt-BR" sz="4400" dirty="0"/>
          </a:p>
        </p:txBody>
      </p:sp>
      <p:sp>
        <p:nvSpPr>
          <p:cNvPr id="9" name="Retângulo 8"/>
          <p:cNvSpPr/>
          <p:nvPr/>
        </p:nvSpPr>
        <p:spPr>
          <a:xfrm>
            <a:off x="5833535" y="55186"/>
            <a:ext cx="68239" cy="67798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3" y="1759376"/>
            <a:ext cx="5641657" cy="3890798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909319" y="1164869"/>
            <a:ext cx="489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CE295E"/>
                </a:solidFill>
              </a:rPr>
              <a:t>SISTEMA DE AQUISIÇÃO DE DADOS</a:t>
            </a:r>
            <a:endParaRPr lang="pt-BR" sz="2800" dirty="0">
              <a:solidFill>
                <a:srgbClr val="CE295E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61" y="1851415"/>
            <a:ext cx="6226252" cy="370671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6018932" y="954158"/>
            <a:ext cx="54989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 smtClean="0">
                <a:solidFill>
                  <a:srgbClr val="660066"/>
                </a:solidFill>
              </a:rPr>
              <a:t>REPRESENTAÇÃO EM BLOCOS DE UM SISTEMA DE MEDIÇÃO BIOMÉDICA</a:t>
            </a:r>
            <a:endParaRPr lang="pt-BR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22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6668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PRESSÃO E SENSORES APROPRIADOS PARA PALMILHAS </a:t>
            </a:r>
          </a:p>
        </p:txBody>
      </p:sp>
      <p:sp>
        <p:nvSpPr>
          <p:cNvPr id="7" name="Retângulo 6"/>
          <p:cNvSpPr/>
          <p:nvPr/>
        </p:nvSpPr>
        <p:spPr>
          <a:xfrm>
            <a:off x="102757" y="810947"/>
            <a:ext cx="5171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pressão P pode ser definida como: 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88" y="1733266"/>
            <a:ext cx="1967106" cy="130056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5228" y="3153968"/>
            <a:ext cx="4585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>
                <a:solidFill>
                  <a:schemeClr val="tx2">
                    <a:lumMod val="50000"/>
                  </a:schemeClr>
                </a:solidFill>
              </a:rPr>
              <a:t>O funcionamento de muitos sensores de pressão é baseado na conversão de um resultado do esforço de pressão em um elemento sensível com uma área superficial definida. </a:t>
            </a:r>
          </a:p>
          <a:p>
            <a:pPr algn="ctr"/>
            <a:endParaRPr lang="pt-BR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t-BR" sz="2400" dirty="0" smtClean="0">
                <a:solidFill>
                  <a:schemeClr val="tx2">
                    <a:lumMod val="50000"/>
                  </a:schemeClr>
                </a:solidFill>
              </a:rPr>
              <a:t>A medição de pressão vem da deformação ou deslocamento resultante da aplicação de uma força</a:t>
            </a:r>
            <a:endParaRPr lang="pt-BR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320085" y="523220"/>
            <a:ext cx="718071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Normalmente, os sensores de pressão são tipos de:</a:t>
            </a:r>
          </a:p>
          <a:p>
            <a:endParaRPr lang="pt-BR" sz="2400" dirty="0" smtClean="0"/>
          </a:p>
          <a:p>
            <a:endParaRPr lang="pt-BR" sz="2400" dirty="0" smtClean="0"/>
          </a:p>
        </p:txBody>
      </p:sp>
      <p:pic>
        <p:nvPicPr>
          <p:cNvPr id="1028" name="Picture 4" descr="Image result for sensor de pressão tipo fol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08" y="1733265"/>
            <a:ext cx="5213726" cy="50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5274366" y="505489"/>
            <a:ext cx="45719" cy="626852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5817856" y="1288199"/>
            <a:ext cx="5800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660066"/>
                </a:solidFill>
              </a:rPr>
              <a:t>Fole (forma de sanfonas que possuem molas internas) </a:t>
            </a:r>
          </a:p>
          <a:p>
            <a:endParaRPr lang="pt-BR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42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23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8154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6668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PRESSÃO E SENSORES APROPRIADOS PARA PALMILHAS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0" y="597664"/>
            <a:ext cx="7001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 smtClean="0"/>
          </a:p>
          <a:p>
            <a:r>
              <a:rPr lang="pt-BR" sz="2400" dirty="0" smtClean="0">
                <a:solidFill>
                  <a:srgbClr val="660066"/>
                </a:solidFill>
              </a:rPr>
              <a:t>Diafragma (disco fino de metal ou plástico fixado em suas bordas</a:t>
            </a:r>
            <a:endParaRPr lang="pt-BR" sz="2400" dirty="0">
              <a:solidFill>
                <a:srgbClr val="660066"/>
              </a:solidFill>
            </a:endParaRPr>
          </a:p>
        </p:txBody>
      </p:sp>
      <p:pic>
        <p:nvPicPr>
          <p:cNvPr id="1030" name="Picture 6" descr="Image result for sensor de pressão tipo diafragm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7" y="1560171"/>
            <a:ext cx="5935416" cy="318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9277" y="4985759"/>
            <a:ext cx="5500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Quando há diferença de pressão entre os lados do diafragma, seu centro desvia e esse valor se relaciona com a quantidade de </a:t>
            </a:r>
            <a:r>
              <a:rPr lang="pt-BR" sz="2400" dirty="0" smtClean="0"/>
              <a:t>deflexão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837640" y="2215770"/>
            <a:ext cx="4837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Essa deflexão pode ser medida por:</a:t>
            </a:r>
          </a:p>
          <a:p>
            <a:endParaRPr lang="pt-BR" sz="2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2800" dirty="0" smtClean="0"/>
              <a:t>Medidores de tensão</a:t>
            </a:r>
          </a:p>
          <a:p>
            <a:endParaRPr lang="pt-BR" sz="2800" dirty="0" smtClean="0"/>
          </a:p>
          <a:p>
            <a:r>
              <a:rPr lang="pt-BR" sz="2800" dirty="0" smtClean="0"/>
              <a:t>Variação de capacitância entre ele e uma placa fixa paralela</a:t>
            </a:r>
          </a:p>
          <a:p>
            <a:endParaRPr lang="pt-BR" sz="2800" dirty="0" smtClean="0"/>
          </a:p>
          <a:p>
            <a:r>
              <a:rPr lang="pt-BR" sz="2800" dirty="0" smtClean="0"/>
              <a:t>Deflexão para apertar um cristal piezoelétrico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1545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24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50997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A80000"/>
                </a:solidFill>
              </a:rPr>
              <a:t>Sensores piezoresistivos (</a:t>
            </a:r>
            <a:r>
              <a:rPr lang="pt-BR" sz="2400" dirty="0" err="1" smtClean="0">
                <a:solidFill>
                  <a:srgbClr val="A80000"/>
                </a:solidFill>
              </a:rPr>
              <a:t>strain</a:t>
            </a:r>
            <a:r>
              <a:rPr lang="pt-BR" sz="2400" dirty="0" smtClean="0">
                <a:solidFill>
                  <a:srgbClr val="A80000"/>
                </a:solidFill>
              </a:rPr>
              <a:t> </a:t>
            </a:r>
            <a:r>
              <a:rPr lang="pt-BR" sz="2400" dirty="0" err="1" smtClean="0">
                <a:solidFill>
                  <a:srgbClr val="A80000"/>
                </a:solidFill>
              </a:rPr>
              <a:t>gauge</a:t>
            </a:r>
            <a:r>
              <a:rPr lang="pt-BR" sz="2400" dirty="0" smtClean="0">
                <a:solidFill>
                  <a:srgbClr val="A80000"/>
                </a:solidFill>
              </a:rPr>
              <a:t>): </a:t>
            </a:r>
          </a:p>
          <a:p>
            <a:endParaRPr lang="pt-BR" sz="2400" dirty="0" smtClean="0"/>
          </a:p>
          <a:p>
            <a:r>
              <a:rPr lang="pt-BR" sz="2400" dirty="0" smtClean="0"/>
              <a:t>Resistência elétrica varia em resposta ao estresse/deformação do material</a:t>
            </a:r>
          </a:p>
          <a:p>
            <a:endParaRPr lang="pt-BR" sz="2400" dirty="0" smtClean="0"/>
          </a:p>
          <a:p>
            <a:r>
              <a:rPr lang="pt-BR" sz="2400" dirty="0" smtClean="0"/>
              <a:t>A </a:t>
            </a:r>
            <a:r>
              <a:rPr lang="pt-BR" sz="2400" dirty="0"/>
              <a:t>sensibilidade G </a:t>
            </a:r>
            <a:r>
              <a:rPr lang="pt-BR" sz="2400" dirty="0" smtClean="0"/>
              <a:t>é “</a:t>
            </a:r>
            <a:r>
              <a:rPr lang="pt-BR" sz="2400" dirty="0"/>
              <a:t>fator de medida” (</a:t>
            </a:r>
            <a:r>
              <a:rPr lang="pt-BR" sz="2400" dirty="0" err="1"/>
              <a:t>gauge</a:t>
            </a:r>
            <a:r>
              <a:rPr lang="pt-BR" sz="2400" dirty="0"/>
              <a:t> </a:t>
            </a:r>
            <a:r>
              <a:rPr lang="pt-BR" sz="2400" dirty="0" err="1" smtClean="0"/>
              <a:t>factor</a:t>
            </a:r>
            <a:r>
              <a:rPr lang="pt-BR" sz="2400" dirty="0" smtClean="0"/>
              <a:t>) : variação </a:t>
            </a:r>
            <a:r>
              <a:rPr lang="pt-BR" sz="2400" dirty="0"/>
              <a:t>relativa na resistência por unidade de tensão </a:t>
            </a:r>
            <a:r>
              <a:rPr lang="pt-BR" sz="2400" dirty="0" smtClean="0"/>
              <a:t>ε</a:t>
            </a: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156" y="2586293"/>
            <a:ext cx="1746630" cy="119339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0204"/>
            <a:ext cx="4743450" cy="280035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 flipH="1">
            <a:off x="4925634" y="172062"/>
            <a:ext cx="45719" cy="65362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028371" y="8688"/>
            <a:ext cx="26653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A80000"/>
                </a:solidFill>
              </a:rPr>
              <a:t>Sensores </a:t>
            </a:r>
            <a:r>
              <a:rPr lang="pt-BR" sz="2400" dirty="0">
                <a:solidFill>
                  <a:srgbClr val="A80000"/>
                </a:solidFill>
              </a:rPr>
              <a:t>capacitivos: </a:t>
            </a:r>
            <a:endParaRPr lang="pt-BR" sz="2400" dirty="0" smtClean="0">
              <a:solidFill>
                <a:srgbClr val="A80000"/>
              </a:solidFill>
            </a:endParaRPr>
          </a:p>
          <a:p>
            <a:endParaRPr lang="pt-BR" sz="2400" dirty="0" smtClean="0"/>
          </a:p>
          <a:p>
            <a:r>
              <a:rPr lang="pt-BR" sz="2000" dirty="0" smtClean="0"/>
              <a:t>O </a:t>
            </a:r>
            <a:r>
              <a:rPr lang="pt-BR" sz="2000" dirty="0"/>
              <a:t>deslocamento modula a capacitância em relação a placa de referência </a:t>
            </a:r>
            <a:r>
              <a:rPr lang="pt-BR" sz="2000" dirty="0" smtClean="0"/>
              <a:t> </a:t>
            </a:r>
          </a:p>
          <a:p>
            <a:endParaRPr lang="pt-BR" sz="2000" dirty="0" smtClean="0"/>
          </a:p>
          <a:p>
            <a:r>
              <a:rPr lang="pt-BR" sz="2000" dirty="0" smtClean="0"/>
              <a:t>Eficaz </a:t>
            </a:r>
            <a:r>
              <a:rPr lang="pt-BR" sz="2000" dirty="0"/>
              <a:t>para medir baixas pressões.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41" y="515724"/>
            <a:ext cx="4181124" cy="2667269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7124131" y="484159"/>
            <a:ext cx="450376" cy="2876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014708" y="2804680"/>
            <a:ext cx="703290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349319" y="391102"/>
            <a:ext cx="459287" cy="380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007389" y="2931054"/>
            <a:ext cx="712014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rgbClr val="A80000"/>
                </a:solidFill>
              </a:rPr>
              <a:t>Sensores </a:t>
            </a:r>
            <a:r>
              <a:rPr lang="pt-BR" sz="2400" dirty="0">
                <a:solidFill>
                  <a:srgbClr val="A80000"/>
                </a:solidFill>
              </a:rPr>
              <a:t>piezoelétricos: </a:t>
            </a:r>
            <a:endParaRPr lang="pt-BR" sz="2400" dirty="0" smtClean="0">
              <a:solidFill>
                <a:srgbClr val="A80000"/>
              </a:solidFill>
            </a:endParaRPr>
          </a:p>
          <a:p>
            <a:endParaRPr lang="pt-BR" dirty="0" smtClean="0"/>
          </a:p>
          <a:p>
            <a:r>
              <a:rPr lang="pt-BR" dirty="0" smtClean="0"/>
              <a:t>Ca</a:t>
            </a:r>
            <a:r>
              <a:rPr lang="pt-BR" sz="2000" dirty="0" smtClean="0"/>
              <a:t>rga elétrica altera proporcional a direção do estresse mecânico aplicado e vice-versa</a:t>
            </a:r>
          </a:p>
          <a:p>
            <a:endParaRPr lang="pt-BR" sz="2000" dirty="0" smtClean="0"/>
          </a:p>
          <a:p>
            <a:r>
              <a:rPr lang="pt-BR" sz="2000" dirty="0" smtClean="0"/>
              <a:t>recorrente </a:t>
            </a:r>
            <a:r>
              <a:rPr lang="pt-BR" sz="2000" dirty="0"/>
              <a:t>o uso como sensor dinâmico de força, pressão, vibração, </a:t>
            </a:r>
            <a:r>
              <a:rPr lang="pt-BR" sz="2000" dirty="0" smtClean="0"/>
              <a:t>toque, </a:t>
            </a:r>
            <a:r>
              <a:rPr lang="pt-BR" sz="2000" dirty="0" err="1" smtClean="0"/>
              <a:t>etc</a:t>
            </a:r>
            <a:endParaRPr lang="pt-BR" sz="2000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98" y="3441097"/>
            <a:ext cx="6724368" cy="32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8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25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14639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 smtClean="0"/>
              <a:t>SENSOR PIEZOELÉTRICO COMERCIAL E SEU SINAL DE ACORDO COM A AÇÃO DO MOVIMENTO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1" y="954158"/>
            <a:ext cx="5655609" cy="413891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912540" y="35631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/>
              <a:t>A</a:t>
            </a:r>
            <a:r>
              <a:rPr lang="pt-BR" sz="2400" dirty="0" smtClean="0"/>
              <a:t>quisição </a:t>
            </a:r>
            <a:r>
              <a:rPr lang="pt-BR" sz="2400" dirty="0"/>
              <a:t>de sinais resultantes de um sensor piezoelétrico de 15 mm através de um </a:t>
            </a:r>
            <a:r>
              <a:rPr lang="pt-BR" sz="2400" dirty="0" smtClean="0"/>
              <a:t>osciloscópio</a:t>
            </a:r>
            <a:endParaRPr lang="pt-BR" sz="2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40" y="1115345"/>
            <a:ext cx="5762625" cy="425767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73471" y="814983"/>
            <a:ext cx="735159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00B050"/>
                </a:solidFill>
              </a:rPr>
              <a:t>VANTAGENS DO SENSOR PIEZOELÉTRICO: </a:t>
            </a:r>
          </a:p>
          <a:p>
            <a:endParaRPr lang="pt-BR" sz="2800" dirty="0" smtClean="0"/>
          </a:p>
          <a:p>
            <a:r>
              <a:rPr lang="pt-BR" sz="2400" dirty="0" smtClean="0"/>
              <a:t>TEMPO RÁPIDO DE RESPOSTA</a:t>
            </a:r>
          </a:p>
          <a:p>
            <a:endParaRPr lang="pt-BR" sz="2400" dirty="0" smtClean="0"/>
          </a:p>
          <a:p>
            <a:r>
              <a:rPr lang="pt-BR" sz="2400" dirty="0" smtClean="0"/>
              <a:t>TAMANHO PEQUENO</a:t>
            </a:r>
          </a:p>
          <a:p>
            <a:endParaRPr lang="pt-BR" sz="2400" dirty="0" smtClean="0"/>
          </a:p>
          <a:p>
            <a:r>
              <a:rPr lang="pt-BR" sz="2400" dirty="0" smtClean="0"/>
              <a:t>A FAIXA DE PRESSÕES MEDIDAS (DE 0.7 KPA A 70 MPA)</a:t>
            </a:r>
          </a:p>
          <a:p>
            <a:endParaRPr lang="pt-BR" sz="2400" dirty="0" smtClean="0"/>
          </a:p>
          <a:p>
            <a:r>
              <a:rPr lang="pt-BR" sz="2400" dirty="0" smtClean="0"/>
              <a:t>BOA APLICAÇÃO PARA MEDIÇÕES DINÂMICAS</a:t>
            </a:r>
          </a:p>
          <a:p>
            <a:endParaRPr lang="pt-BR" sz="2400" dirty="0"/>
          </a:p>
          <a:p>
            <a:r>
              <a:rPr lang="pt-BR" sz="2400" dirty="0" smtClean="0"/>
              <a:t>BAIXO CUSTO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3733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26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0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POSIÇÃO DOS SENSORES E CRITÉRIOS DA PALMILHA INSTRUMENTADA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1246271"/>
            <a:ext cx="6096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VIEIRA ET AL. (2016) DETERMINOU UMA DISTRIBUIÇÃO COM QUATRO TIPOS DE PISADA: </a:t>
            </a:r>
          </a:p>
          <a:p>
            <a:endParaRPr lang="pt-BR" sz="2000" dirty="0" smtClean="0"/>
          </a:p>
          <a:p>
            <a:r>
              <a:rPr lang="pt-BR" sz="2000" dirty="0" smtClean="0"/>
              <a:t>NEUTRA</a:t>
            </a:r>
          </a:p>
          <a:p>
            <a:endParaRPr lang="pt-BR" sz="2000" dirty="0" smtClean="0"/>
          </a:p>
          <a:p>
            <a:r>
              <a:rPr lang="pt-BR" sz="2000" dirty="0" smtClean="0"/>
              <a:t>SUPINADOR (EM QUE A PISADA É PARA FORA, FORÇANDO A PARTE EXTERNA DO PÉ)</a:t>
            </a:r>
          </a:p>
          <a:p>
            <a:endParaRPr lang="pt-BR" sz="2000" dirty="0" smtClean="0"/>
          </a:p>
          <a:p>
            <a:r>
              <a:rPr lang="pt-BR" sz="2000" dirty="0" smtClean="0"/>
              <a:t>PRONADOR (EM QUE A PISADA É DESLOCADA PARA DENTRO, FORÇANDO A PARTE INTERNA DO PÉ) </a:t>
            </a:r>
          </a:p>
          <a:p>
            <a:endParaRPr lang="pt-BR" sz="2000" dirty="0" smtClean="0"/>
          </a:p>
          <a:p>
            <a:r>
              <a:rPr lang="pt-BR" sz="2000" dirty="0" smtClean="0"/>
              <a:t>PRONADOR ACENTUADO (INTENSIFICAÇÃO DO PRONADOR, ONDE A PISADA TAMBÉM É TORTA PARA DENTRO, COM MAIOR ÂNGULO DE DEFORMAÇÃO)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88" y="1027910"/>
            <a:ext cx="5966062" cy="481012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448678" y="5997686"/>
            <a:ext cx="5686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smtClean="0"/>
              <a:t>14 sensores: 5 no retropé, 3 no mediopé, 5 no antepé e 1 no hálux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3266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27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0"/>
            <a:ext cx="8098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POSIÇÃO DOS SENSORES E CRITÉRIOS DA PALMILHA INSTRUMENTADA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24746" y="954158"/>
            <a:ext cx="114049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A medição em tempo real dos parâmetros naturais da marcha requer </a:t>
            </a:r>
            <a:r>
              <a:rPr lang="pt-BR" sz="2400" dirty="0" smtClean="0"/>
              <a:t>que: </a:t>
            </a:r>
            <a:r>
              <a:rPr lang="pt-BR" sz="2400" dirty="0"/>
              <a:t>os sensores sejam móveis, sem restrições, possam ser colocados na sola do sapato e possam ser amostrados efetivamente no ambiente alvo. </a:t>
            </a:r>
            <a:endParaRPr lang="pt-BR" sz="2400" dirty="0" smtClean="0"/>
          </a:p>
          <a:p>
            <a:endParaRPr lang="pt-BR" dirty="0" smtClean="0"/>
          </a:p>
          <a:p>
            <a:endParaRPr lang="pt-BR" dirty="0"/>
          </a:p>
          <a:p>
            <a:pPr algn="ctr"/>
            <a:r>
              <a:rPr lang="pt-BR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Principais requisitos:</a:t>
            </a:r>
          </a:p>
          <a:p>
            <a:endParaRPr lang="pt-BR" dirty="0" smtClean="0"/>
          </a:p>
        </p:txBody>
      </p:sp>
      <p:sp>
        <p:nvSpPr>
          <p:cNvPr id="9" name="Retângulo 8"/>
          <p:cNvSpPr/>
          <p:nvPr/>
        </p:nvSpPr>
        <p:spPr>
          <a:xfrm>
            <a:off x="343825" y="3249549"/>
            <a:ext cx="291799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>
                <a:solidFill>
                  <a:srgbClr val="CE295E"/>
                </a:solidFill>
              </a:rPr>
              <a:t>Mobilidade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Para </a:t>
            </a:r>
            <a:r>
              <a:rPr lang="pt-BR" sz="2000" dirty="0"/>
              <a:t>que um sensor seja móvel, ele deve ser leve e de tamanho geral pequeno, o dispositivo de montagem de sapato sugerido deve ser de 300 g ou menos</a:t>
            </a: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498017" y="3274663"/>
            <a:ext cx="23292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CE295E"/>
                </a:solidFill>
              </a:rPr>
              <a:t>Cabeamento </a:t>
            </a:r>
            <a:r>
              <a:rPr lang="pt-BR" sz="2000" dirty="0" smtClean="0">
                <a:solidFill>
                  <a:srgbClr val="CE295E"/>
                </a:solidFill>
              </a:rPr>
              <a:t>limitado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 Fiação limitada para garantir uma </a:t>
            </a:r>
            <a:r>
              <a:rPr lang="pt-BR" sz="2000" dirty="0"/>
              <a:t>marcha confortável, segura e </a:t>
            </a:r>
            <a:r>
              <a:rPr lang="pt-BR" sz="2000" dirty="0" smtClean="0"/>
              <a:t>natural</a:t>
            </a:r>
            <a:endParaRPr lang="pt-BR" sz="2000" dirty="0"/>
          </a:p>
        </p:txBody>
      </p:sp>
      <p:sp>
        <p:nvSpPr>
          <p:cNvPr id="11" name="Retângulo 10"/>
          <p:cNvSpPr/>
          <p:nvPr/>
        </p:nvSpPr>
        <p:spPr>
          <a:xfrm>
            <a:off x="5938099" y="2957161"/>
            <a:ext cx="216059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2000" dirty="0"/>
          </a:p>
          <a:p>
            <a:pPr algn="ctr"/>
            <a:r>
              <a:rPr lang="pt-BR" sz="2000" dirty="0">
                <a:solidFill>
                  <a:srgbClr val="CE295E"/>
                </a:solidFill>
              </a:rPr>
              <a:t>Baixo </a:t>
            </a:r>
            <a:r>
              <a:rPr lang="pt-BR" sz="2000" dirty="0" smtClean="0">
                <a:solidFill>
                  <a:srgbClr val="CE295E"/>
                </a:solidFill>
              </a:rPr>
              <a:t>custo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Para </a:t>
            </a:r>
            <a:r>
              <a:rPr lang="pt-BR" sz="2000" dirty="0"/>
              <a:t>se beneficiar de componentes eletrônicos produzidos em massa e de baixo custo</a:t>
            </a:r>
          </a:p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8582471" y="3249549"/>
            <a:ext cx="32163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CE295E"/>
                </a:solidFill>
              </a:rPr>
              <a:t>Baixo consumo de </a:t>
            </a:r>
            <a:r>
              <a:rPr lang="pt-BR" sz="2000" dirty="0" smtClean="0">
                <a:solidFill>
                  <a:srgbClr val="CE295E"/>
                </a:solidFill>
              </a:rPr>
              <a:t>Energia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Deve </a:t>
            </a:r>
            <a:r>
              <a:rPr lang="pt-BR" sz="2000" dirty="0"/>
              <a:t>exibir baixo consumo de energia de forma que a energia de uma pequena bateria seja suficiente para coletar e registrar os dados necessários.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67102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28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51700"/>
            <a:ext cx="5195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CONDICIONAMENTO DO SINAL ELÉTRICO DO SENSOR</a:t>
            </a:r>
          </a:p>
        </p:txBody>
      </p:sp>
      <p:sp>
        <p:nvSpPr>
          <p:cNvPr id="5" name="Retângulo 4"/>
          <p:cNvSpPr/>
          <p:nvPr/>
        </p:nvSpPr>
        <p:spPr>
          <a:xfrm>
            <a:off x="-1" y="589476"/>
            <a:ext cx="7929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/>
              <a:t>Amplificador de carga que atenua valor da tensão </a:t>
            </a:r>
          </a:p>
          <a:p>
            <a:r>
              <a:rPr lang="pt-BR" sz="2400" dirty="0"/>
              <a:t>F</a:t>
            </a:r>
            <a:r>
              <a:rPr lang="pt-BR" sz="2400" dirty="0" smtClean="0"/>
              <a:t>iltro passa-faixa ativo</a:t>
            </a:r>
          </a:p>
          <a:p>
            <a:r>
              <a:rPr lang="pt-BR" sz="2400" dirty="0" smtClean="0"/>
              <a:t>Cerca de 99% das componentes de força de caminhada possuem frequência abaixo de 15 </a:t>
            </a:r>
            <a:r>
              <a:rPr lang="pt-BR" sz="2400" dirty="0"/>
              <a:t>H</a:t>
            </a:r>
            <a:r>
              <a:rPr lang="pt-BR" sz="2400" dirty="0" smtClean="0"/>
              <a:t>z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4" y="2159136"/>
            <a:ext cx="5872091" cy="416791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098380" y="2159136"/>
            <a:ext cx="60364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B</a:t>
            </a:r>
            <a:r>
              <a:rPr lang="pt-BR" sz="2400" dirty="0" smtClean="0"/>
              <a:t>anda </a:t>
            </a:r>
            <a:r>
              <a:rPr lang="pt-BR" sz="2400" dirty="0"/>
              <a:t>de frequência de aproximadamente 1.59 a </a:t>
            </a:r>
            <a:r>
              <a:rPr lang="pt-BR" sz="2400" dirty="0" smtClean="0"/>
              <a:t>15.9 Hz</a:t>
            </a:r>
          </a:p>
          <a:p>
            <a:r>
              <a:rPr lang="pt-BR" sz="2400" dirty="0" smtClean="0"/>
              <a:t>R1 = 1MΩ</a:t>
            </a:r>
          </a:p>
          <a:p>
            <a:r>
              <a:rPr lang="pt-BR" sz="2400" dirty="0" smtClean="0"/>
              <a:t>C1 = 100 </a:t>
            </a:r>
            <a:r>
              <a:rPr lang="pt-BR" sz="2400" dirty="0" err="1" smtClean="0"/>
              <a:t>nF</a:t>
            </a:r>
            <a:endParaRPr lang="pt-BR" sz="2400" dirty="0" smtClean="0"/>
          </a:p>
          <a:p>
            <a:r>
              <a:rPr lang="pt-BR" sz="2400" dirty="0" smtClean="0"/>
              <a:t>R2 = </a:t>
            </a:r>
            <a:r>
              <a:rPr lang="pt-BR" sz="2400" dirty="0"/>
              <a:t>100 </a:t>
            </a:r>
            <a:r>
              <a:rPr lang="pt-BR" sz="2400" dirty="0" smtClean="0"/>
              <a:t>kΩ</a:t>
            </a:r>
          </a:p>
          <a:p>
            <a:r>
              <a:rPr lang="pt-BR" sz="2400" dirty="0" smtClean="0"/>
              <a:t>C2 = </a:t>
            </a:r>
            <a:r>
              <a:rPr lang="pt-BR" sz="2400" dirty="0"/>
              <a:t>100 </a:t>
            </a:r>
            <a:r>
              <a:rPr lang="pt-BR" sz="2400" dirty="0" err="1" smtClean="0"/>
              <a:t>nF</a:t>
            </a:r>
            <a:endParaRPr lang="pt-BR" sz="2400" dirty="0" smtClean="0"/>
          </a:p>
          <a:p>
            <a:endParaRPr lang="pt-BR" sz="2400" dirty="0" err="1" smtClean="0"/>
          </a:p>
          <a:p>
            <a:r>
              <a:rPr lang="pt-BR" sz="2400" dirty="0" smtClean="0"/>
              <a:t>Associação dos resistores R3 e R4 faz com que o offset do sinal não fique em 0 V, mas sim o valor da queda de tensão em R4:</a:t>
            </a:r>
          </a:p>
          <a:p>
            <a:r>
              <a:rPr lang="pt-BR" sz="2400" dirty="0" smtClean="0"/>
              <a:t>R3 = 220 kΩ</a:t>
            </a:r>
          </a:p>
          <a:p>
            <a:r>
              <a:rPr lang="pt-BR" sz="2400" dirty="0" smtClean="0"/>
              <a:t> R4 = 270 kΩ </a:t>
            </a:r>
          </a:p>
          <a:p>
            <a:r>
              <a:rPr lang="pt-BR" sz="2400" dirty="0" smtClean="0"/>
              <a:t>Offset </a:t>
            </a:r>
            <a:r>
              <a:rPr lang="pt-BR" sz="2400" dirty="0" smtClean="0">
                <a:latin typeface="Book Antiqua" panose="02040602050305030304" pitchFamily="18" charset="0"/>
              </a:rPr>
              <a:t>≈</a:t>
            </a:r>
            <a:r>
              <a:rPr lang="pt-BR" sz="2400" dirty="0" smtClean="0"/>
              <a:t> 2.755 V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2222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29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4777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SISTEMA DE AQUISIÇÃO DE DADOS E CONTROLE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635" y="663228"/>
            <a:ext cx="7096125" cy="25908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35" y="3401532"/>
            <a:ext cx="7086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84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3" y="244787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25" y="480418"/>
            <a:ext cx="10515600" cy="664797"/>
          </a:xfrm>
        </p:spPr>
        <p:txBody>
          <a:bodyPr rtlCol="0"/>
          <a:lstStyle/>
          <a:p>
            <a:pPr algn="r" rtl="0"/>
            <a:r>
              <a:rPr lang="pt-BR" sz="4800" b="1" dirty="0" smtClean="0">
                <a:solidFill>
                  <a:srgbClr val="CE295E"/>
                </a:solidFill>
                <a:latin typeface="Bahnschrift SemiCondensed" panose="020B0502040204020203" pitchFamily="34" charset="0"/>
              </a:rPr>
              <a:t>AGENDA</a:t>
            </a:r>
            <a:endParaRPr lang="pt-BR" sz="4800" b="1" dirty="0">
              <a:solidFill>
                <a:srgbClr val="CE295E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D50806-BABF-4915-9689-3B9956D1C75C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29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293726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2" y="1411412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1471962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2" y="2578037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2649835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2" y="3620287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0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3679132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2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3" y="4683585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3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4750458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4" name="Retângulo: Cantos Arredondados 58">
            <a:extLst>
              <a:ext uri="{FF2B5EF4-FFF2-40B4-BE49-F238E27FC236}">
                <a16:creationId xmlns="" xmlns:a16="http://schemas.microsoft.com/office/drawing/2014/main" id="{228B89D6-D457-43D1-99F9-B86C5647AE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68432" y="5738193"/>
            <a:ext cx="5169245" cy="602405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5" name="Oval 65">
            <a:extLst>
              <a:ext uri="{FF2B5EF4-FFF2-40B4-BE49-F238E27FC236}">
                <a16:creationId xmlns="" xmlns:a16="http://schemas.microsoft.com/office/drawing/2014/main" id="{B9C20A2B-9E5F-4699-B7E0-C92C4B4C11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296903" y="5797038"/>
            <a:ext cx="484714" cy="484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274473"/>
            <a:ext cx="419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Bahnschrift SemiCondensed" panose="020B0502040204020203" pitchFamily="34" charset="0"/>
              </a:rPr>
              <a:t>INTRODUÇÃO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448909"/>
            <a:ext cx="4296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Bahnschrift SemiCondensed" panose="020B0502040204020203" pitchFamily="34" charset="0"/>
              </a:rPr>
              <a:t>FUNDAMENTAÇÃO TEÓRICA</a:t>
            </a:r>
            <a:endParaRPr lang="pt-BR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0" y="2640241"/>
            <a:ext cx="3966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Bahnschrift SemiCondensed" panose="020B0502040204020203" pitchFamily="34" charset="0"/>
              </a:rPr>
              <a:t>PROJETO</a:t>
            </a:r>
            <a:endParaRPr lang="pt-BR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-67501" y="3657344"/>
            <a:ext cx="4266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Bahnschrift SemiCondensed" panose="020B0502040204020203" pitchFamily="34" charset="0"/>
              </a:rPr>
              <a:t>ESTUDO DE VIABILIDADE</a:t>
            </a:r>
            <a:endParaRPr lang="pt-BR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4711952"/>
            <a:ext cx="4665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Bahnschrift SemiCondensed" panose="020B0502040204020203" pitchFamily="34" charset="0"/>
              </a:rPr>
              <a:t>RESULTADOS E DISCUSSÕES</a:t>
            </a:r>
            <a:endParaRPr lang="pt-BR" sz="2800" b="1" dirty="0">
              <a:latin typeface="Bahnschrift SemiCondensed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5731847"/>
            <a:ext cx="393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Bahnschrift SemiCondensed" panose="020B0502040204020203" pitchFamily="34" charset="0"/>
              </a:rPr>
              <a:t>CONCLUSÃO</a:t>
            </a:r>
            <a:endParaRPr lang="pt-BR" sz="2800" b="1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36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30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146392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 TEÓRICA</a:t>
            </a:r>
            <a:endParaRPr lang="pt-BR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604070" y="461665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MICROCONTROLADOR 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931" y="923330"/>
            <a:ext cx="6732076" cy="351831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47898" y="331058"/>
            <a:ext cx="50250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 MODELO MEGA 2560:</a:t>
            </a:r>
          </a:p>
          <a:p>
            <a:endParaRPr lang="pt-BR" sz="2000" dirty="0" smtClean="0"/>
          </a:p>
          <a:p>
            <a:r>
              <a:rPr lang="pt-BR" sz="2000" dirty="0" smtClean="0"/>
              <a:t>16 PORTAS ANALÓGICAS COM 10 BITS DE RESOLUÇÃO </a:t>
            </a:r>
          </a:p>
          <a:p>
            <a:endParaRPr lang="pt-BR" sz="2000" dirty="0" smtClean="0"/>
          </a:p>
          <a:p>
            <a:r>
              <a:rPr lang="pt-BR" sz="2000" dirty="0" smtClean="0"/>
              <a:t>4 PORTAS COM COMUNICAÇÃO SERIAL </a:t>
            </a:r>
          </a:p>
          <a:p>
            <a:endParaRPr lang="pt-BR" sz="2000" dirty="0" smtClean="0"/>
          </a:p>
          <a:p>
            <a:r>
              <a:rPr lang="pt-BR" sz="2000" dirty="0" smtClean="0"/>
              <a:t>TENSÃO DE FUNCIONAMENTO DA PLACA É DE 5 V</a:t>
            </a:r>
          </a:p>
          <a:p>
            <a:endParaRPr lang="pt-BR" sz="2000" dirty="0" smtClean="0"/>
          </a:p>
          <a:p>
            <a:r>
              <a:rPr lang="pt-BR" sz="2000" dirty="0" smtClean="0"/>
              <a:t>ALIMENTADO VIA CABO USB PELO PC OU COM UMA BATERIA EXTERNA</a:t>
            </a:r>
            <a:endParaRPr lang="pt-BR" sz="2000" dirty="0"/>
          </a:p>
        </p:txBody>
      </p:sp>
      <p:sp>
        <p:nvSpPr>
          <p:cNvPr id="12" name="Retângulo 11"/>
          <p:cNvSpPr/>
          <p:nvPr/>
        </p:nvSpPr>
        <p:spPr>
          <a:xfrm>
            <a:off x="147898" y="3740566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TRANSMISSÃO DE DADOS 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8" y="4202231"/>
            <a:ext cx="3748350" cy="2566922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47898" y="5700931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Módulo RS232 HC-05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098877" y="4731435"/>
            <a:ext cx="5236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</a:t>
            </a:r>
            <a:r>
              <a:rPr lang="pt-BR" sz="2000" dirty="0" smtClean="0"/>
              <a:t>lcance </a:t>
            </a:r>
            <a:r>
              <a:rPr lang="pt-BR" sz="2000" dirty="0"/>
              <a:t>vai até 10 </a:t>
            </a:r>
            <a:r>
              <a:rPr lang="pt-BR" sz="2000" dirty="0" smtClean="0"/>
              <a:t>metros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T</a:t>
            </a:r>
            <a:r>
              <a:rPr lang="pt-BR" sz="2000" dirty="0" smtClean="0"/>
              <a:t>rabalha </a:t>
            </a:r>
            <a:r>
              <a:rPr lang="pt-BR" sz="2000" dirty="0"/>
              <a:t>na tensão de 3.3 V, enquanto a placa trabalha a 5 V, portanto é necessário um divisor </a:t>
            </a:r>
            <a:r>
              <a:rPr lang="pt-BR" sz="2000" dirty="0" smtClean="0"/>
              <a:t>de tensão </a:t>
            </a:r>
            <a:r>
              <a:rPr lang="pt-BR" sz="2000" dirty="0"/>
              <a:t>no pino RX do </a:t>
            </a:r>
            <a:r>
              <a:rPr lang="pt-BR" sz="2000" dirty="0" smtClean="0"/>
              <a:t>módulo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Usando </a:t>
            </a:r>
            <a:r>
              <a:rPr lang="pt-BR" sz="2000" dirty="0"/>
              <a:t>dois resistores, um de 1kΩ e um de 2kΩ, temos uma tensão de aproximadamente 3.33 </a:t>
            </a:r>
            <a:r>
              <a:rPr lang="pt-BR" sz="2000" dirty="0" smtClean="0"/>
              <a:t>V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63333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31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69900" y="-137924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123469"/>
            <a:ext cx="5607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14 SENSORES PIEZOELÉTRICOS DE BAIXO CUSTO</a:t>
            </a:r>
            <a:endParaRPr lang="pt-BR" sz="28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2" y="589476"/>
            <a:ext cx="4505325" cy="570547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03428" y="646952"/>
            <a:ext cx="3826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CIRCUITO DE CONDICIONAMENTO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830" y="1270000"/>
            <a:ext cx="6945177" cy="376598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830" y="5351827"/>
            <a:ext cx="1943100" cy="8382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7395579" y="5035985"/>
            <a:ext cx="3924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Fazendo R2/R1 = 0.1 = G = ganho em malha aberta: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654" y="5456602"/>
            <a:ext cx="3448050" cy="6286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915" y="6190027"/>
            <a:ext cx="29718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1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32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69900" y="-137924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" y="737345"/>
            <a:ext cx="4922874" cy="56874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475" y="1420473"/>
            <a:ext cx="7007265" cy="427064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007893" y="7323"/>
            <a:ext cx="5820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/>
              <a:t>CIRCUITO DE CONDICIONAMENTO COMPLETO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681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33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7519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77519"/>
            <a:ext cx="4336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CE295E"/>
                </a:solidFill>
              </a:rPr>
              <a:t>CIRCUITO DE COMUNICAÇÃO SERIAL VIA BLUETOOTH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2" y="477629"/>
            <a:ext cx="3061779" cy="289043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91" y="834970"/>
            <a:ext cx="7578109" cy="602303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601946" y="492493"/>
            <a:ext cx="5203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CE295E"/>
                </a:solidFill>
              </a:rPr>
              <a:t>PROJETO DE HARDWARE DA PALMILHA INTELIGENTE</a:t>
            </a:r>
            <a:endParaRPr lang="pt-BR" sz="2400" dirty="0">
              <a:solidFill>
                <a:srgbClr val="CE295E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8178"/>
            <a:ext cx="4370499" cy="25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4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34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7519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048363" y="127811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ALIMENTAÇÃO DO SISTEMA 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5" y="698451"/>
            <a:ext cx="3819525" cy="260032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3773" y="3458044"/>
            <a:ext cx="4972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VERIFICAÇÃO DO CIRCUITO DE CONDICIONAMENTO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29" y="3919709"/>
            <a:ext cx="2811976" cy="249144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836" y="1980983"/>
            <a:ext cx="6214476" cy="3591280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6590484" y="1357961"/>
            <a:ext cx="428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FONTE NEGATIVA COM ARDUINO</a:t>
            </a:r>
            <a:endParaRPr lang="pt-B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9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35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77519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61" y="308351"/>
            <a:ext cx="6361552" cy="32810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609" y="3726287"/>
            <a:ext cx="6275904" cy="31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36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50224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6" y="539184"/>
            <a:ext cx="5177690" cy="593172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49" y="1294325"/>
            <a:ext cx="6141940" cy="44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60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37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-4367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PROJETO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89" y="954158"/>
            <a:ext cx="5591927" cy="51463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687"/>
            <a:ext cx="6137689" cy="39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38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0"/>
            <a:ext cx="691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rgbClr val="CE295E"/>
                </a:solidFill>
              </a:rPr>
              <a:t>ESTUDO DE VIABILIDADE DO PROJETO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110224"/>
              </p:ext>
            </p:extLst>
          </p:nvPr>
        </p:nvGraphicFramePr>
        <p:xfrm>
          <a:off x="2008068" y="589476"/>
          <a:ext cx="9444251" cy="6084570"/>
        </p:xfrm>
        <a:graphic>
          <a:graphicData uri="http://schemas.openxmlformats.org/drawingml/2006/table">
            <a:tbl>
              <a:tblPr firstRow="1" firstCol="1" bandRow="1"/>
              <a:tblGrid>
                <a:gridCol w="7447590"/>
                <a:gridCol w="1996661"/>
              </a:tblGrid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</a:t>
                      </a:r>
                      <a:endParaRPr lang="pt-BR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2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PREÇO</a:t>
                      </a:r>
                      <a:endParaRPr lang="pt-BR" sz="12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23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SENSORES PIEZO COM TERMINAIS DE CABO FLAT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R$37,80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FITA ADESIVA PARA FIXAR PIEZOS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R$2,90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25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PALMILHAS ORTOPÉDICAS DE EVA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R$6,00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ARDUINO MEGA 2560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R$49,47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MÓDULO BLUETOOTH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R$21,90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RESISTOR DE 1 KΩ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R$0,07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RESISTOR DE 2 KΩ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R$0,07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BATERIA 9 V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R$15,90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575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ADAPTADOR DE BATERIA PARA ARDUINO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R$9,99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CAIXA DE ACRÍLICO PARA SISTEMA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R$13,90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636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BRAÇADEIRA PORTA-CELULAR PARA PRENDER O SISTEMA NO USUÁRIO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R$ 30,00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42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SHIELD PARA CIRCUITO DE CONDICIONAMENTO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R$16,90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DIODOS 1N4007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R$0,14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CAPACITORES DE 1UF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R$0,18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RESISTORES DE 1MΩ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R$0,98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 CAPACITORES DE 100 NF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R$2,24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 RESISTORES DE 220 KΩ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R$1,96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5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 RESISTORES DE 270 KΩ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</a:pPr>
                      <a:r>
                        <a:rPr lang="pt-BR" sz="1400" dirty="0" smtClean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R$1,96</a:t>
                      </a:r>
                      <a:endParaRPr lang="pt-BR" sz="14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40" marR="418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008068" y="95778"/>
            <a:ext cx="20180914" cy="66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0" y="3205251"/>
            <a:ext cx="197682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dirty="0" smtClean="0"/>
              <a:t>CUSTO TOTAL:</a:t>
            </a:r>
          </a:p>
          <a:p>
            <a:pPr algn="ctr"/>
            <a:r>
              <a:rPr lang="pt-BR" sz="3200" dirty="0" smtClean="0"/>
              <a:t> R$ 212,36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691914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39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-4367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CE295E"/>
                </a:solidFill>
              </a:rPr>
              <a:t>RESULTADOS E DISCUSSÃO</a:t>
            </a:r>
            <a:endParaRPr lang="pt-BR" sz="24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8" y="771817"/>
            <a:ext cx="4800600" cy="421957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14458" y="5085104"/>
            <a:ext cx="540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Sinal de entrada do circuito de condicionamento com aplicação de pisada contínua (leve) no piezo de 20mm de diâmetro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908" y="412512"/>
            <a:ext cx="5788746" cy="457887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194094" y="5085104"/>
            <a:ext cx="5365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 </a:t>
            </a:r>
            <a:r>
              <a:rPr lang="pt-BR" dirty="0"/>
              <a:t>Sinal de saída do circuito de condicionamento com aplicação de pisada contínua (leve) no piezo de 20mm de diâmetro</a:t>
            </a:r>
          </a:p>
        </p:txBody>
      </p:sp>
    </p:spTree>
    <p:extLst>
      <p:ext uri="{BB962C8B-B14F-4D97-AF65-F5344CB8AC3E}">
        <p14:creationId xmlns:p14="http://schemas.microsoft.com/office/powerpoint/2010/main" val="2744390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4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60632" y="356318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INTRODUÇÃO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04717" y="1883392"/>
            <a:ext cx="10072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DIAGNÓSTICOS MÉDICOS </a:t>
            </a:r>
          </a:p>
          <a:p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REABILITAÇÃO E FISIOTERAPIA</a:t>
            </a:r>
          </a:p>
          <a:p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DESEMPENHO ESPORTIVO</a:t>
            </a:r>
          </a:p>
          <a:p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PREVENÇÃO DE LESÕES</a:t>
            </a:r>
          </a:p>
          <a:p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SEGURANÇA DO TRABALHO</a:t>
            </a:r>
          </a:p>
          <a:p>
            <a:endParaRPr lang="pt-B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RECONHECIMENTO DE PADRÕES ENTRE FAIXAS ETÁRIAS</a:t>
            </a:r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-95534"/>
            <a:ext cx="6564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POR QUE MEDIR A PRESSÃO PLANTAR?</a:t>
            </a:r>
            <a:endParaRPr lang="pt-BR" sz="4400" b="1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564573" y="3460298"/>
            <a:ext cx="5308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CORREÇÃO DE POSTURA DA PESSOA</a:t>
            </a: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USO DE ARTIFÍCIOS ORTOPÉDICOS PERSONALIZADOS</a:t>
            </a:r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536387" y="2520238"/>
            <a:ext cx="4933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B050"/>
                </a:solidFill>
                <a:latin typeface="Bahnschrift" panose="020B0502040204020203" pitchFamily="34" charset="0"/>
              </a:rPr>
              <a:t>COMO MELHORAR:</a:t>
            </a:r>
            <a:endParaRPr lang="pt-BR" sz="4400" b="1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Seta para a direita 13"/>
          <p:cNvSpPr/>
          <p:nvPr/>
        </p:nvSpPr>
        <p:spPr>
          <a:xfrm rot="2068503">
            <a:off x="5186148" y="1650494"/>
            <a:ext cx="1487606" cy="950745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962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40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-4367"/>
            <a:ext cx="691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rgbClr val="CE295E"/>
                </a:solidFill>
              </a:rPr>
              <a:t>CONCLUSÃO</a:t>
            </a:r>
            <a:endParaRPr lang="pt-BR" sz="32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1401" y="589476"/>
            <a:ext cx="1039504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SISTEMA ELABORADO E AMIGÁVEL AO USUÁRIO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NÚMERO DE SENSORES É SUFICIENTE PARA OBTER UMA BOA DISTRIBUIÇÃO DA PRESSÃO PLANTAR (INCLUSIVE PARA VERIFICAR CONDIÇÕES DA PISADA)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NÃO HÁ LIMITAÇÃO DE MEMÓRIA, POIS OS DADOS SÃO ENVIADOS SEM FIO DIRETO PARA O COMPUTADOR NUM RAIO DE ATÉ 10 METROS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DADOS PODEM SER COLETADOS NA VELOCIDADE DESEJADA (CAMINHADAS RÁPIDAS, LONGAS, PASSOS ÚNICOS, ETC)</a:t>
            </a:r>
          </a:p>
          <a:p>
            <a:endParaRPr lang="pt-BR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PORTABILIDADE 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37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41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74366" y="-4367"/>
            <a:ext cx="691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solidFill>
                  <a:srgbClr val="CE295E"/>
                </a:solidFill>
              </a:rPr>
              <a:t>CONCLUSÃO</a:t>
            </a:r>
            <a:endParaRPr lang="pt-BR" sz="32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830" y="1373334"/>
            <a:ext cx="5595582" cy="3987656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80943" y="5637895"/>
            <a:ext cx="77129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MODELO DE POSSÍVEL EXIBIÇÃO GRÁFICA USANDO VARIAÇÃO DE COR (PADRÃO RGB) PARA AVALIAR A DISTRIBUIÇÃO DE PRESSÃO PLANTAR</a:t>
            </a: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830" y="1323671"/>
            <a:ext cx="5595582" cy="403731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-50384"/>
            <a:ext cx="635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SUGESTÕES PARA O FUTURO</a:t>
            </a:r>
            <a:endParaRPr lang="pt-BR" sz="3200" b="1" dirty="0"/>
          </a:p>
        </p:txBody>
      </p:sp>
      <p:sp>
        <p:nvSpPr>
          <p:cNvPr id="10" name="Retângulo 9"/>
          <p:cNvSpPr/>
          <p:nvPr/>
        </p:nvSpPr>
        <p:spPr>
          <a:xfrm>
            <a:off x="184687" y="534391"/>
            <a:ext cx="2746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APRIMORAR O HARDWARE</a:t>
            </a:r>
            <a:endParaRPr lang="pt-B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434" name="Picture 2" descr="Image result for msp4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87" y="1119166"/>
            <a:ext cx="2746265" cy="27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COMPONENTES SM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8" y="3651548"/>
            <a:ext cx="2872412" cy="25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 flipH="1">
            <a:off x="3483088" y="534391"/>
            <a:ext cx="45719" cy="62315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139414" y="534390"/>
            <a:ext cx="5396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SISTEMA DE REPRESENTAÇÃO: SOFTWARE</a:t>
            </a:r>
            <a:endParaRPr lang="pt-BR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54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5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60632" y="356318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INTRODUÇÃO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-651929" y="2280413"/>
            <a:ext cx="6946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COMO MEDIR?</a:t>
            </a:r>
            <a:endParaRPr lang="pt-BR" sz="44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-941697" y="3650074"/>
            <a:ext cx="7833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SISTEMA DE MEDIÇÃO</a:t>
            </a:r>
          </a:p>
          <a:p>
            <a:pPr algn="ctr"/>
            <a:endParaRPr lang="pt-B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COMPUTADOR</a:t>
            </a:r>
          </a:p>
          <a:p>
            <a:pPr algn="ctr"/>
            <a:endParaRPr lang="pt-B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SISTEMA DE REPRESENTAÇÃO</a:t>
            </a:r>
            <a:endParaRPr lang="pt-BR" sz="28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732060" y="2080301"/>
            <a:ext cx="59431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QUAIS PARÂMETROS INTERESSAM?</a:t>
            </a:r>
            <a:endParaRPr lang="pt-BR" sz="44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294782" y="3957851"/>
            <a:ext cx="4817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PICO DE PRESSÃO</a:t>
            </a:r>
          </a:p>
          <a:p>
            <a:pPr algn="ctr"/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MÉDIA DAS PRESSÕES</a:t>
            </a:r>
          </a:p>
          <a:p>
            <a:pPr algn="ctr"/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pt-B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FORÇA E ÁREA DE CONTATO</a:t>
            </a:r>
            <a:endParaRPr lang="pt-BR" sz="2400" b="1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57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6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60632" y="356318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INTRODUÇÃO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5534" y="101645"/>
            <a:ext cx="6250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OBJETIVOS</a:t>
            </a:r>
            <a:endParaRPr lang="pt-BR" sz="44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6297" y="3025277"/>
            <a:ext cx="11518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PROJETAR SISTEMA DE MEDIÇÃO DINÂMICA DE PRESSÃO PLANTAR ATRAVÉS DE UMA PALMILHA INSTRUMENTADA DE BAIXO CUSTO, AUMENTANDO A ACESSIBILIDADE A ESSE TIPO DE AVALIAÇÃO.</a:t>
            </a:r>
            <a:endParaRPr lang="pt-BR" sz="3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69940" y="1721576"/>
            <a:ext cx="3630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2">
                    <a:lumMod val="50000"/>
                  </a:schemeClr>
                </a:solidFill>
              </a:rPr>
              <a:t>QUAL?</a:t>
            </a:r>
            <a:endParaRPr lang="pt-BR" sz="4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7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7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60632" y="356318"/>
            <a:ext cx="6917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INTRODUÇÃO</a:t>
            </a:r>
            <a:endParaRPr lang="pt-BR" sz="4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61755" y="2004032"/>
            <a:ext cx="1061341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A) DEFINIR </a:t>
            </a:r>
            <a:r>
              <a:rPr lang="pt-BR" sz="3200" dirty="0"/>
              <a:t>OS REQUISITOS APROPRIADOS PARA REALIZAR MEDIÇÕES SATISFATÓRIAS; </a:t>
            </a:r>
          </a:p>
          <a:p>
            <a:pPr marL="742950" indent="-742950">
              <a:buAutoNum type="alphaUcParenR"/>
            </a:pPr>
            <a:endParaRPr lang="pt-BR" sz="3200" dirty="0"/>
          </a:p>
          <a:p>
            <a:r>
              <a:rPr lang="pt-BR" sz="3200" dirty="0"/>
              <a:t>B) ELABORAR UM SISTEMA EMBUTIDO PARA AQUISIÇÃO, ARMAZENAMENTO E TRANSMISSÃO DOS DADOS DE MEDIÇÃO DINÂMICA DE PRESSÃO PLANTAR DURANTE O CICLO DE MARCHA; </a:t>
            </a:r>
          </a:p>
          <a:p>
            <a:endParaRPr lang="pt-BR" sz="3200" dirty="0"/>
          </a:p>
          <a:p>
            <a:r>
              <a:rPr lang="pt-BR" sz="3200" dirty="0"/>
              <a:t>C) DESENVOLVER TESTES QUE VERIFIQUEM A VIABILIDADE DO SISTEMA;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4654579" y="961635"/>
            <a:ext cx="14414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bg2">
                    <a:lumMod val="50000"/>
                  </a:schemeClr>
                </a:solidFill>
              </a:rPr>
              <a:t>COMO?</a:t>
            </a:r>
            <a:endParaRPr lang="pt-BR" sz="4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3651" y="0"/>
            <a:ext cx="30043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OBJETIVOS</a:t>
            </a:r>
            <a:endParaRPr lang="pt-BR" sz="44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89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8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57531" y="294763"/>
            <a:ext cx="691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</a:t>
            </a:r>
          </a:p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TEÓRICA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2375"/>
            <a:ext cx="3042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O PÉ HUMANO</a:t>
            </a:r>
            <a:endParaRPr lang="pt-BR" sz="4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065" y="3368566"/>
            <a:ext cx="8236785" cy="43496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36477" y="954158"/>
            <a:ext cx="5868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26 ossos (7 </a:t>
            </a:r>
            <a:r>
              <a:rPr lang="pt-BR" sz="2800" dirty="0" err="1"/>
              <a:t>tarsais</a:t>
            </a:r>
            <a:r>
              <a:rPr lang="pt-BR" sz="2800" dirty="0"/>
              <a:t>, 5 </a:t>
            </a:r>
            <a:r>
              <a:rPr lang="pt-BR" sz="2800" dirty="0" err="1"/>
              <a:t>metatarsais</a:t>
            </a:r>
            <a:r>
              <a:rPr lang="pt-BR" sz="2800" dirty="0"/>
              <a:t> e 14 falanges)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398"/>
            <a:ext cx="4963547" cy="367166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757531" y="1519398"/>
            <a:ext cx="67116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-Retropé (parte posterior do pé): </a:t>
            </a:r>
            <a:r>
              <a:rPr lang="pt-BR" sz="2800" dirty="0" err="1"/>
              <a:t>tálus</a:t>
            </a:r>
            <a:r>
              <a:rPr lang="pt-BR" sz="2800" dirty="0"/>
              <a:t> e calcâneo; </a:t>
            </a:r>
            <a:endParaRPr lang="pt-BR" sz="2800" dirty="0" smtClean="0"/>
          </a:p>
          <a:p>
            <a:r>
              <a:rPr lang="pt-BR" sz="2800" dirty="0" smtClean="0"/>
              <a:t>-</a:t>
            </a:r>
            <a:r>
              <a:rPr lang="pt-BR" sz="2800" dirty="0"/>
              <a:t>Mediopé (parte média do pé): navicular, cuboide e cuneiformes; </a:t>
            </a:r>
            <a:endParaRPr lang="pt-BR" sz="2800" dirty="0" smtClean="0"/>
          </a:p>
          <a:p>
            <a:r>
              <a:rPr lang="pt-BR" sz="2800" dirty="0" smtClean="0"/>
              <a:t>-</a:t>
            </a:r>
            <a:r>
              <a:rPr lang="pt-BR" sz="2800" dirty="0"/>
              <a:t>Antepé (parte anterior do pé): </a:t>
            </a:r>
            <a:r>
              <a:rPr lang="pt-BR" sz="2800" dirty="0" err="1"/>
              <a:t>metatarsais</a:t>
            </a:r>
            <a:r>
              <a:rPr lang="pt-BR" sz="2800" dirty="0"/>
              <a:t> e falanges. </a:t>
            </a:r>
          </a:p>
        </p:txBody>
      </p:sp>
    </p:spTree>
    <p:extLst>
      <p:ext uri="{BB962C8B-B14F-4D97-AF65-F5344CB8AC3E}">
        <p14:creationId xmlns:p14="http://schemas.microsoft.com/office/powerpoint/2010/main" val="2230068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675165" y="589476"/>
            <a:ext cx="459685" cy="364682"/>
          </a:xfrm>
        </p:spPr>
        <p:txBody>
          <a:bodyPr/>
          <a:lstStyle/>
          <a:p>
            <a:pPr rtl="0"/>
            <a:fld id="{0FD50806-BABF-4915-9689-3B9956D1C75C}" type="slidenum">
              <a:rPr lang="pt-BR" noProof="0" smtClean="0"/>
              <a:pPr rtl="0"/>
              <a:t>9</a:t>
            </a:fld>
            <a:endParaRPr lang="pt-BR" noProof="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757531" y="294763"/>
            <a:ext cx="6917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FUNDAMENTAÇÃO</a:t>
            </a:r>
          </a:p>
          <a:p>
            <a:pPr algn="r"/>
            <a:r>
              <a:rPr lang="pt-BR" sz="2800" b="1" dirty="0" smtClean="0">
                <a:solidFill>
                  <a:srgbClr val="CE295E"/>
                </a:solidFill>
                <a:latin typeface="Bahnschrift" panose="020B0502040204020203" pitchFamily="34" charset="0"/>
              </a:rPr>
              <a:t>TEÓRICA</a:t>
            </a:r>
            <a:endParaRPr lang="pt-BR" sz="2800" b="1" dirty="0">
              <a:solidFill>
                <a:srgbClr val="CE295E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162014" y="2787890"/>
            <a:ext cx="41613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O PÉ HUMANO</a:t>
            </a:r>
          </a:p>
          <a:p>
            <a:r>
              <a:rPr lang="pt-BR" sz="32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Segundo a medicina chinesa</a:t>
            </a:r>
            <a:endParaRPr lang="pt-BR" sz="32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506" name="Picture 2" descr="https://www.otempo.com.br/polopoly_fs/1.1336549.1534247384!httpImage/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04" y="0"/>
            <a:ext cx="5297728" cy="683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443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Personalizada 1">
      <a:majorFont>
        <a:latin typeface="Bahnschrift"/>
        <a:ea typeface=""/>
        <a:cs typeface=""/>
      </a:majorFont>
      <a:minorFont>
        <a:latin typeface="Bahnschrift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795_TF66676778.potx" id="{4293E447-ECDB-4BF7-97AA-9C06F488B69B}" vid="{28A69A1F-A22E-4C2B-83B3-8D7C99077F4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EC375F-F377-4CDC-ADF0-CC8811D177D6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2113</Words>
  <Application>Microsoft Office PowerPoint</Application>
  <PresentationFormat>Widescreen</PresentationFormat>
  <Paragraphs>400</Paragraphs>
  <Slides>41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Adobe Fan Heiti Std B</vt:lpstr>
      <vt:lpstr>Arial</vt:lpstr>
      <vt:lpstr>Bahnschrift</vt:lpstr>
      <vt:lpstr>Bahnschrift Condensed</vt:lpstr>
      <vt:lpstr>Bahnschrift SemiCondensed</vt:lpstr>
      <vt:lpstr>Book Antiqua</vt:lpstr>
      <vt:lpstr>Calibri</vt:lpstr>
      <vt:lpstr>Times New Roman</vt:lpstr>
      <vt:lpstr>Wingdings</vt:lpstr>
      <vt:lpstr>Tema do Office</vt:lpstr>
      <vt:lpstr>Apresentação do PowerPoint</vt:lpstr>
      <vt:lpstr>APRESENTAÇÃO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2020-02-05T00:15:42Z</dcterms:created>
  <dcterms:modified xsi:type="dcterms:W3CDTF">2020-02-06T23:52:25Z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